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322" r:id="rId3"/>
    <p:sldId id="265" r:id="rId4"/>
    <p:sldId id="290" r:id="rId5"/>
    <p:sldId id="291" r:id="rId6"/>
    <p:sldId id="292" r:id="rId7"/>
    <p:sldId id="293" r:id="rId8"/>
    <p:sldId id="294" r:id="rId9"/>
    <p:sldId id="295" r:id="rId10"/>
    <p:sldId id="306" r:id="rId11"/>
    <p:sldId id="296" r:id="rId12"/>
    <p:sldId id="323" r:id="rId13"/>
    <p:sldId id="324" r:id="rId14"/>
    <p:sldId id="309" r:id="rId15"/>
    <p:sldId id="307" r:id="rId16"/>
    <p:sldId id="297" r:id="rId17"/>
    <p:sldId id="325" r:id="rId18"/>
    <p:sldId id="310" r:id="rId19"/>
    <p:sldId id="311" r:id="rId20"/>
    <p:sldId id="312" r:id="rId21"/>
    <p:sldId id="315" r:id="rId22"/>
    <p:sldId id="314" r:id="rId23"/>
    <p:sldId id="313" r:id="rId24"/>
    <p:sldId id="321" r:id="rId25"/>
    <p:sldId id="326" r:id="rId26"/>
    <p:sldId id="316" r:id="rId27"/>
    <p:sldId id="317" r:id="rId28"/>
    <p:sldId id="318" r:id="rId29"/>
    <p:sldId id="319" r:id="rId30"/>
    <p:sldId id="320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3A4B"/>
    <a:srgbClr val="EB4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7900" autoAdjust="0"/>
  </p:normalViewPr>
  <p:slideViewPr>
    <p:cSldViewPr>
      <p:cViewPr varScale="1">
        <p:scale>
          <a:sx n="103" d="100"/>
          <a:sy n="103" d="100"/>
        </p:scale>
        <p:origin x="783" y="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76BDAE-9698-44C2-84F3-FC3801376E86}" type="doc">
      <dgm:prSet loTypeId="urn:microsoft.com/office/officeart/2005/8/layout/funnel1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0AD18EC-06C1-4A8B-A9FC-45E47E9736E8}">
      <dgm:prSet phldrT="[Text]"/>
      <dgm:spPr/>
      <dgm:t>
        <a:bodyPr/>
        <a:lstStyle/>
        <a:p>
          <a:r>
            <a:rPr lang="en-US" dirty="0"/>
            <a:t>Computer &amp; Data Security</a:t>
          </a:r>
        </a:p>
      </dgm:t>
    </dgm:pt>
    <dgm:pt modelId="{31ABD0D9-9D1E-4778-95FC-2FB504C3CA79}" type="parTrans" cxnId="{7216ABE1-FDCD-49A0-881B-5E925A56B223}">
      <dgm:prSet/>
      <dgm:spPr/>
      <dgm:t>
        <a:bodyPr/>
        <a:lstStyle/>
        <a:p>
          <a:endParaRPr lang="en-US"/>
        </a:p>
      </dgm:t>
    </dgm:pt>
    <dgm:pt modelId="{5CF11507-E2A6-4684-85A2-E9768FE04D66}" type="sibTrans" cxnId="{7216ABE1-FDCD-49A0-881B-5E925A56B223}">
      <dgm:prSet/>
      <dgm:spPr/>
      <dgm:t>
        <a:bodyPr/>
        <a:lstStyle/>
        <a:p>
          <a:endParaRPr lang="en-US"/>
        </a:p>
      </dgm:t>
    </dgm:pt>
    <dgm:pt modelId="{F7CECE19-DC43-4D71-A56C-773679D53E1D}">
      <dgm:prSet phldrT="[Text]"/>
      <dgm:spPr/>
      <dgm:t>
        <a:bodyPr/>
        <a:lstStyle/>
        <a:p>
          <a:r>
            <a:rPr lang="en-US" b="0" dirty="0"/>
            <a:t>Network Security</a:t>
          </a:r>
        </a:p>
      </dgm:t>
    </dgm:pt>
    <dgm:pt modelId="{8A9C11A2-1E4D-4F67-B032-5DADC2D83660}" type="parTrans" cxnId="{B8D622C6-113F-4F84-A47A-1F70F0E6A7BA}">
      <dgm:prSet/>
      <dgm:spPr/>
      <dgm:t>
        <a:bodyPr/>
        <a:lstStyle/>
        <a:p>
          <a:endParaRPr lang="en-US"/>
        </a:p>
      </dgm:t>
    </dgm:pt>
    <dgm:pt modelId="{C1D5BFB1-CA20-410A-87B7-63C83C422F8C}" type="sibTrans" cxnId="{B8D622C6-113F-4F84-A47A-1F70F0E6A7BA}">
      <dgm:prSet/>
      <dgm:spPr/>
      <dgm:t>
        <a:bodyPr/>
        <a:lstStyle/>
        <a:p>
          <a:endParaRPr lang="en-US"/>
        </a:p>
      </dgm:t>
    </dgm:pt>
    <dgm:pt modelId="{0A64482B-8BAF-43F8-882A-4BABC38DD014}">
      <dgm:prSet phldrT="[Text]"/>
      <dgm:spPr/>
      <dgm:t>
        <a:bodyPr/>
        <a:lstStyle/>
        <a:p>
          <a:r>
            <a:rPr lang="en-US" dirty="0"/>
            <a:t>Management of Information Security</a:t>
          </a:r>
        </a:p>
      </dgm:t>
    </dgm:pt>
    <dgm:pt modelId="{5A81A07F-C1EA-4FE8-BA47-69D5E15452A8}" type="parTrans" cxnId="{8D31E1F2-500C-48F5-93C2-672C11B42C97}">
      <dgm:prSet/>
      <dgm:spPr/>
      <dgm:t>
        <a:bodyPr/>
        <a:lstStyle/>
        <a:p>
          <a:endParaRPr lang="en-US"/>
        </a:p>
      </dgm:t>
    </dgm:pt>
    <dgm:pt modelId="{B012E135-B304-4DE2-97E3-4ECDEF1234D7}" type="sibTrans" cxnId="{8D31E1F2-500C-48F5-93C2-672C11B42C97}">
      <dgm:prSet/>
      <dgm:spPr/>
      <dgm:t>
        <a:bodyPr/>
        <a:lstStyle/>
        <a:p>
          <a:endParaRPr lang="en-US"/>
        </a:p>
      </dgm:t>
    </dgm:pt>
    <dgm:pt modelId="{50E78D17-C1B4-4F42-8758-AA31FD0E803B}">
      <dgm:prSet phldrT="[Text]"/>
      <dgm:spPr/>
      <dgm:t>
        <a:bodyPr/>
        <a:lstStyle/>
        <a:p>
          <a:r>
            <a:rPr lang="en-US" b="1" dirty="0" smtClean="0">
              <a:solidFill>
                <a:srgbClr val="FF0000"/>
              </a:solidFill>
            </a:rPr>
            <a:t>Components of Information </a:t>
          </a:r>
          <a:r>
            <a:rPr lang="en-US" b="1" dirty="0">
              <a:solidFill>
                <a:srgbClr val="FF0000"/>
              </a:solidFill>
            </a:rPr>
            <a:t>Security</a:t>
          </a:r>
        </a:p>
      </dgm:t>
    </dgm:pt>
    <dgm:pt modelId="{29A9350D-E5C7-4808-B66E-53FE406C013E}" type="parTrans" cxnId="{61D3FD75-6867-4F4A-9187-D3C9593B2587}">
      <dgm:prSet/>
      <dgm:spPr/>
      <dgm:t>
        <a:bodyPr/>
        <a:lstStyle/>
        <a:p>
          <a:endParaRPr lang="en-US"/>
        </a:p>
      </dgm:t>
    </dgm:pt>
    <dgm:pt modelId="{EFC70614-37F9-49F6-A99E-9F950B7B0B92}" type="sibTrans" cxnId="{61D3FD75-6867-4F4A-9187-D3C9593B2587}">
      <dgm:prSet/>
      <dgm:spPr/>
      <dgm:t>
        <a:bodyPr/>
        <a:lstStyle/>
        <a:p>
          <a:endParaRPr lang="en-US"/>
        </a:p>
      </dgm:t>
    </dgm:pt>
    <dgm:pt modelId="{9B16E06E-0880-44A9-8BEC-711D7F447169}" type="pres">
      <dgm:prSet presAssocID="{4A76BDAE-9698-44C2-84F3-FC3801376E86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882F84B-B9E1-4552-B78D-39424F54695B}" type="pres">
      <dgm:prSet presAssocID="{4A76BDAE-9698-44C2-84F3-FC3801376E86}" presName="ellipse" presStyleLbl="trBgShp" presStyleIdx="0" presStyleCnt="1"/>
      <dgm:spPr/>
    </dgm:pt>
    <dgm:pt modelId="{CD17D989-1E96-4174-B533-290E2F5E9407}" type="pres">
      <dgm:prSet presAssocID="{4A76BDAE-9698-44C2-84F3-FC3801376E86}" presName="arrow1" presStyleLbl="fgShp" presStyleIdx="0" presStyleCnt="1"/>
      <dgm:spPr/>
    </dgm:pt>
    <dgm:pt modelId="{E96B0AF0-C5BD-4FED-B869-48022E87A74E}" type="pres">
      <dgm:prSet presAssocID="{4A76BDAE-9698-44C2-84F3-FC3801376E86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87D276-71A6-4AA3-BD8E-DFDB99F46AC8}" type="pres">
      <dgm:prSet presAssocID="{F7CECE19-DC43-4D71-A56C-773679D53E1D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E618A5-7B02-4DB8-9756-CBD02DE7D051}" type="pres">
      <dgm:prSet presAssocID="{0A64482B-8BAF-43F8-882A-4BABC38DD014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24AFF7-EB60-44A3-AA2A-86404E836A6D}" type="pres">
      <dgm:prSet presAssocID="{50E78D17-C1B4-4F42-8758-AA31FD0E803B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C30CCF-1E7A-4A0D-A531-2F7C1A585B02}" type="pres">
      <dgm:prSet presAssocID="{4A76BDAE-9698-44C2-84F3-FC3801376E86}" presName="funnel" presStyleLbl="trAlignAcc1" presStyleIdx="0" presStyleCnt="1" custLinFactNeighborX="714" custLinFactNeighborY="893"/>
      <dgm:spPr/>
      <dgm:t>
        <a:bodyPr/>
        <a:lstStyle/>
        <a:p>
          <a:endParaRPr lang="en-US"/>
        </a:p>
      </dgm:t>
    </dgm:pt>
  </dgm:ptLst>
  <dgm:cxnLst>
    <dgm:cxn modelId="{CBD1C1EB-9F06-4958-8017-232F99AB2192}" type="presOf" srcId="{0A64482B-8BAF-43F8-882A-4BABC38DD014}" destId="{DA87D276-71A6-4AA3-BD8E-DFDB99F46AC8}" srcOrd="0" destOrd="0" presId="urn:microsoft.com/office/officeart/2005/8/layout/funnel1"/>
    <dgm:cxn modelId="{8D31E1F2-500C-48F5-93C2-672C11B42C97}" srcId="{4A76BDAE-9698-44C2-84F3-FC3801376E86}" destId="{0A64482B-8BAF-43F8-882A-4BABC38DD014}" srcOrd="2" destOrd="0" parTransId="{5A81A07F-C1EA-4FE8-BA47-69D5E15452A8}" sibTransId="{B012E135-B304-4DE2-97E3-4ECDEF1234D7}"/>
    <dgm:cxn modelId="{61D3FD75-6867-4F4A-9187-D3C9593B2587}" srcId="{4A76BDAE-9698-44C2-84F3-FC3801376E86}" destId="{50E78D17-C1B4-4F42-8758-AA31FD0E803B}" srcOrd="3" destOrd="0" parTransId="{29A9350D-E5C7-4808-B66E-53FE406C013E}" sibTransId="{EFC70614-37F9-49F6-A99E-9F950B7B0B92}"/>
    <dgm:cxn modelId="{4D3D3BA6-7074-4CB4-8444-2E96EA315898}" type="presOf" srcId="{4A76BDAE-9698-44C2-84F3-FC3801376E86}" destId="{9B16E06E-0880-44A9-8BEC-711D7F447169}" srcOrd="0" destOrd="0" presId="urn:microsoft.com/office/officeart/2005/8/layout/funnel1"/>
    <dgm:cxn modelId="{B8D622C6-113F-4F84-A47A-1F70F0E6A7BA}" srcId="{4A76BDAE-9698-44C2-84F3-FC3801376E86}" destId="{F7CECE19-DC43-4D71-A56C-773679D53E1D}" srcOrd="1" destOrd="0" parTransId="{8A9C11A2-1E4D-4F67-B032-5DADC2D83660}" sibTransId="{C1D5BFB1-CA20-410A-87B7-63C83C422F8C}"/>
    <dgm:cxn modelId="{D2358704-60F6-4DA7-B6B1-8CFEFBA08738}" type="presOf" srcId="{50E78D17-C1B4-4F42-8758-AA31FD0E803B}" destId="{E96B0AF0-C5BD-4FED-B869-48022E87A74E}" srcOrd="0" destOrd="0" presId="urn:microsoft.com/office/officeart/2005/8/layout/funnel1"/>
    <dgm:cxn modelId="{828AE854-AF3D-4AF9-A83C-537ED45C6F54}" type="presOf" srcId="{F7CECE19-DC43-4D71-A56C-773679D53E1D}" destId="{F4E618A5-7B02-4DB8-9756-CBD02DE7D051}" srcOrd="0" destOrd="0" presId="urn:microsoft.com/office/officeart/2005/8/layout/funnel1"/>
    <dgm:cxn modelId="{E6CA1B2C-FBC7-46DA-94CF-93A673B38BB6}" type="presOf" srcId="{20AD18EC-06C1-4A8B-A9FC-45E47E9736E8}" destId="{CF24AFF7-EB60-44A3-AA2A-86404E836A6D}" srcOrd="0" destOrd="0" presId="urn:microsoft.com/office/officeart/2005/8/layout/funnel1"/>
    <dgm:cxn modelId="{7216ABE1-FDCD-49A0-881B-5E925A56B223}" srcId="{4A76BDAE-9698-44C2-84F3-FC3801376E86}" destId="{20AD18EC-06C1-4A8B-A9FC-45E47E9736E8}" srcOrd="0" destOrd="0" parTransId="{31ABD0D9-9D1E-4778-95FC-2FB504C3CA79}" sibTransId="{5CF11507-E2A6-4684-85A2-E9768FE04D66}"/>
    <dgm:cxn modelId="{35E9755E-C827-46CD-81B4-902B0BE3D502}" type="presParOf" srcId="{9B16E06E-0880-44A9-8BEC-711D7F447169}" destId="{1882F84B-B9E1-4552-B78D-39424F54695B}" srcOrd="0" destOrd="0" presId="urn:microsoft.com/office/officeart/2005/8/layout/funnel1"/>
    <dgm:cxn modelId="{85C12FF5-BCCB-4961-9617-9B00081B0763}" type="presParOf" srcId="{9B16E06E-0880-44A9-8BEC-711D7F447169}" destId="{CD17D989-1E96-4174-B533-290E2F5E9407}" srcOrd="1" destOrd="0" presId="urn:microsoft.com/office/officeart/2005/8/layout/funnel1"/>
    <dgm:cxn modelId="{9B35CEEE-59A1-4E1F-89F5-B7E0B9457C60}" type="presParOf" srcId="{9B16E06E-0880-44A9-8BEC-711D7F447169}" destId="{E96B0AF0-C5BD-4FED-B869-48022E87A74E}" srcOrd="2" destOrd="0" presId="urn:microsoft.com/office/officeart/2005/8/layout/funnel1"/>
    <dgm:cxn modelId="{6C153376-4B2E-4C18-AAA4-1727D16F96EE}" type="presParOf" srcId="{9B16E06E-0880-44A9-8BEC-711D7F447169}" destId="{DA87D276-71A6-4AA3-BD8E-DFDB99F46AC8}" srcOrd="3" destOrd="0" presId="urn:microsoft.com/office/officeart/2005/8/layout/funnel1"/>
    <dgm:cxn modelId="{57ABB571-58E7-40A8-8A1C-DDFDECEAA232}" type="presParOf" srcId="{9B16E06E-0880-44A9-8BEC-711D7F447169}" destId="{F4E618A5-7B02-4DB8-9756-CBD02DE7D051}" srcOrd="4" destOrd="0" presId="urn:microsoft.com/office/officeart/2005/8/layout/funnel1"/>
    <dgm:cxn modelId="{85F74BEE-A080-436A-B8F5-3382E5D717DB}" type="presParOf" srcId="{9B16E06E-0880-44A9-8BEC-711D7F447169}" destId="{CF24AFF7-EB60-44A3-AA2A-86404E836A6D}" srcOrd="5" destOrd="0" presId="urn:microsoft.com/office/officeart/2005/8/layout/funnel1"/>
    <dgm:cxn modelId="{ABEA124A-3CE2-45A2-A719-6170E2DACED5}" type="presParOf" srcId="{9B16E06E-0880-44A9-8BEC-711D7F447169}" destId="{6FC30CCF-1E7A-4A0D-A531-2F7C1A585B02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82F84B-B9E1-4552-B78D-39424F54695B}">
      <dsp:nvSpPr>
        <dsp:cNvPr id="0" name=""/>
        <dsp:cNvSpPr/>
      </dsp:nvSpPr>
      <dsp:spPr>
        <a:xfrm>
          <a:off x="1404620" y="165099"/>
          <a:ext cx="3276600" cy="1137920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17D989-1E96-4174-B533-290E2F5E9407}">
      <dsp:nvSpPr>
        <dsp:cNvPr id="0" name=""/>
        <dsp:cNvSpPr/>
      </dsp:nvSpPr>
      <dsp:spPr>
        <a:xfrm>
          <a:off x="2730500" y="2951479"/>
          <a:ext cx="635000" cy="406400"/>
        </a:xfrm>
        <a:prstGeom prst="down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6B0AF0-C5BD-4FED-B869-48022E87A74E}">
      <dsp:nvSpPr>
        <dsp:cNvPr id="0" name=""/>
        <dsp:cNvSpPr/>
      </dsp:nvSpPr>
      <dsp:spPr>
        <a:xfrm>
          <a:off x="1524000" y="3276600"/>
          <a:ext cx="3048000" cy="76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FF0000"/>
              </a:solidFill>
            </a:rPr>
            <a:t>Components of Information </a:t>
          </a:r>
          <a:r>
            <a:rPr lang="en-US" sz="1800" b="1" kern="1200" dirty="0">
              <a:solidFill>
                <a:srgbClr val="FF0000"/>
              </a:solidFill>
            </a:rPr>
            <a:t>Security</a:t>
          </a:r>
        </a:p>
      </dsp:txBody>
      <dsp:txXfrm>
        <a:off x="1524000" y="3276600"/>
        <a:ext cx="3048000" cy="762000"/>
      </dsp:txXfrm>
    </dsp:sp>
    <dsp:sp modelId="{DA87D276-71A6-4AA3-BD8E-DFDB99F46AC8}">
      <dsp:nvSpPr>
        <dsp:cNvPr id="0" name=""/>
        <dsp:cNvSpPr/>
      </dsp:nvSpPr>
      <dsp:spPr>
        <a:xfrm>
          <a:off x="2595880" y="1390904"/>
          <a:ext cx="1143000" cy="1143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Management of Information Security</a:t>
          </a:r>
        </a:p>
      </dsp:txBody>
      <dsp:txXfrm>
        <a:off x="2763268" y="1558292"/>
        <a:ext cx="808224" cy="808224"/>
      </dsp:txXfrm>
    </dsp:sp>
    <dsp:sp modelId="{F4E618A5-7B02-4DB8-9756-CBD02DE7D051}">
      <dsp:nvSpPr>
        <dsp:cNvPr id="0" name=""/>
        <dsp:cNvSpPr/>
      </dsp:nvSpPr>
      <dsp:spPr>
        <a:xfrm>
          <a:off x="1778000" y="533399"/>
          <a:ext cx="1143000" cy="1143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0" kern="1200" dirty="0"/>
            <a:t>Network Security</a:t>
          </a:r>
        </a:p>
      </dsp:txBody>
      <dsp:txXfrm>
        <a:off x="1945388" y="700787"/>
        <a:ext cx="808224" cy="808224"/>
      </dsp:txXfrm>
    </dsp:sp>
    <dsp:sp modelId="{CF24AFF7-EB60-44A3-AA2A-86404E836A6D}">
      <dsp:nvSpPr>
        <dsp:cNvPr id="0" name=""/>
        <dsp:cNvSpPr/>
      </dsp:nvSpPr>
      <dsp:spPr>
        <a:xfrm>
          <a:off x="2946400" y="257047"/>
          <a:ext cx="1143000" cy="1143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Computer &amp; Data Security</a:t>
          </a:r>
        </a:p>
      </dsp:txBody>
      <dsp:txXfrm>
        <a:off x="3113788" y="424435"/>
        <a:ext cx="808224" cy="808224"/>
      </dsp:txXfrm>
    </dsp:sp>
    <dsp:sp modelId="{6FC30CCF-1E7A-4A0D-A531-2F7C1A585B02}">
      <dsp:nvSpPr>
        <dsp:cNvPr id="0" name=""/>
        <dsp:cNvSpPr/>
      </dsp:nvSpPr>
      <dsp:spPr>
        <a:xfrm>
          <a:off x="1295389" y="50804"/>
          <a:ext cx="3556000" cy="2844800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508ECB-C20B-4F7A-A789-B9249194F9BD}" type="datetimeFigureOut">
              <a:rPr lang="en-US" smtClean="0"/>
              <a:pPr/>
              <a:t>7/3/2017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F70216-D393-49B9-B35B-E4785B0D15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698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63C639-48E2-4F4B-9183-646CAA89BD1A}" type="datetimeFigureOut">
              <a:rPr lang="en-US" smtClean="0"/>
              <a:pPr/>
              <a:t>7/3/2017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B2897-CFD2-4E74-BAB2-0839366DBA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71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B2897-CFD2-4E74-BAB2-0839366DBA6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434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B2897-CFD2-4E74-BAB2-0839366DBA6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51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B2897-CFD2-4E74-BAB2-0839366DBA6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632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B2897-CFD2-4E74-BAB2-0839366DBA6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678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B2897-CFD2-4E74-BAB2-0839366DBA68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93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B2897-CFD2-4E74-BAB2-0839366DBA68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68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B2897-CFD2-4E74-BAB2-0839366DBA6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716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48C60-0066-4138-AE73-4D14D731C98F}" type="datetimeFigureOut">
              <a:rPr lang="en-US" smtClean="0"/>
              <a:pPr/>
              <a:t>7/3/2017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D4B35-4206-40E5-8037-64D7F66A45B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48C60-0066-4138-AE73-4D14D731C98F}" type="datetimeFigureOut">
              <a:rPr lang="en-US" smtClean="0"/>
              <a:pPr/>
              <a:t>7/3/2017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D4B35-4206-40E5-8037-64D7F66A45B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48C60-0066-4138-AE73-4D14D731C98F}" type="datetimeFigureOut">
              <a:rPr lang="en-US" smtClean="0"/>
              <a:pPr/>
              <a:t>7/3/2017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D4B35-4206-40E5-8037-64D7F66A45B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48C60-0066-4138-AE73-4D14D731C98F}" type="datetimeFigureOut">
              <a:rPr lang="en-US" smtClean="0"/>
              <a:pPr/>
              <a:t>7/3/2017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D4B35-4206-40E5-8037-64D7F66A45B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48C60-0066-4138-AE73-4D14D731C98F}" type="datetimeFigureOut">
              <a:rPr lang="en-US" smtClean="0"/>
              <a:pPr/>
              <a:t>7/3/2017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D4B35-4206-40E5-8037-64D7F66A45B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48C60-0066-4138-AE73-4D14D731C98F}" type="datetimeFigureOut">
              <a:rPr lang="en-US" smtClean="0"/>
              <a:pPr/>
              <a:t>7/3/2017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D4B35-4206-40E5-8037-64D7F66A45B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48C60-0066-4138-AE73-4D14D731C98F}" type="datetimeFigureOut">
              <a:rPr lang="en-US" smtClean="0"/>
              <a:pPr/>
              <a:t>7/3/2017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D4B35-4206-40E5-8037-64D7F66A45B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48C60-0066-4138-AE73-4D14D731C98F}" type="datetimeFigureOut">
              <a:rPr lang="en-US" smtClean="0"/>
              <a:pPr/>
              <a:t>7/3/2017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D4B35-4206-40E5-8037-64D7F66A45B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48C60-0066-4138-AE73-4D14D731C98F}" type="datetimeFigureOut">
              <a:rPr lang="en-US" smtClean="0"/>
              <a:pPr/>
              <a:t>7/3/2017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D4B35-4206-40E5-8037-64D7F66A45B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48C60-0066-4138-AE73-4D14D731C98F}" type="datetimeFigureOut">
              <a:rPr lang="en-US" smtClean="0"/>
              <a:pPr/>
              <a:t>7/3/2017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D4B35-4206-40E5-8037-64D7F66A45B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48C60-0066-4138-AE73-4D14D731C98F}" type="datetimeFigureOut">
              <a:rPr lang="en-US" smtClean="0"/>
              <a:pPr/>
              <a:t>7/3/2017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D4B35-4206-40E5-8037-64D7F66A45B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48C60-0066-4138-AE73-4D14D731C98F}" type="datetimeFigureOut">
              <a:rPr lang="en-US" smtClean="0"/>
              <a:pPr/>
              <a:t>7/3/2017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DD4B35-4206-40E5-8037-64D7F66A45B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en/5/50/Mccumber.jp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gif"/><Relationship Id="rId4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security.stackexchange.com/questions/3772/what-are-the-career-paths-in-the-computer-security-field" TargetMode="External"/><Relationship Id="rId4" Type="http://schemas.openxmlformats.org/officeDocument/2006/relationships/hyperlink" Target="https://niccs.us-cert.gov/training/professional-certification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9144000" cy="1143000"/>
            <a:chOff x="0" y="0"/>
            <a:chExt cx="9144000" cy="1143000"/>
          </a:xfrm>
        </p:grpSpPr>
        <p:pic>
          <p:nvPicPr>
            <p:cNvPr id="9" name="Picture 8" descr="JSU Logo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41927" y="0"/>
              <a:ext cx="2202073" cy="11430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0" y="0"/>
              <a:ext cx="7010400" cy="1143000"/>
            </a:xfrm>
            <a:prstGeom prst="rect">
              <a:avLst/>
            </a:prstGeom>
            <a:gradFill flip="none" rotWithShape="1">
              <a:gsLst>
                <a:gs pos="50000">
                  <a:srgbClr val="EA3A4B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Subtitle 2"/>
            <p:cNvSpPr txBox="1">
              <a:spLocks/>
            </p:cNvSpPr>
            <p:nvPr/>
          </p:nvSpPr>
          <p:spPr>
            <a:xfrm>
              <a:off x="228600" y="304800"/>
              <a:ext cx="5105400" cy="6096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342900" marR="0" lvl="0" indent="-34290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3200" b="1" noProof="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Emergency Management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5" name="Picture 4" descr="JSU Picture.jpg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2" y="1"/>
            <a:ext cx="9144002" cy="6858000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-2" y="609600"/>
            <a:ext cx="9144000" cy="2895600"/>
          </a:xfrm>
          <a:prstGeom prst="rect">
            <a:avLst/>
          </a:prstGeom>
          <a:solidFill>
            <a:srgbClr val="C00000">
              <a:alpha val="70000"/>
            </a:srgb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defRPr/>
            </a:pPr>
            <a:r>
              <a:rPr 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CYBER SECURITY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>
                <a:tab pos="8229600" algn="l"/>
              </a:tabLst>
              <a:defRPr/>
            </a:pPr>
            <a:endParaRPr kumimoji="0" lang="en-US" sz="1000" b="1" i="0" u="none" strike="noStrike" kern="1200" cap="none" spc="0" normalizeH="0" baseline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indent="-342900" algn="ctr">
              <a:tabLst>
                <a:tab pos="8229600" algn="l"/>
              </a:tabLst>
              <a:defRPr/>
            </a:pP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 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>
                <a:tab pos="8229600" algn="l"/>
              </a:tabLst>
              <a:defRPr/>
            </a:pPr>
            <a:endParaRPr kumimoji="0" lang="en-US" sz="1000" b="1" i="0" u="none" strike="noStrike" kern="1200" cap="none" spc="0" normalizeH="0" baseline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>
                <a:tab pos="8229600" algn="l"/>
              </a:tabLst>
              <a:defRPr/>
            </a:pP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2017 JSU </a:t>
            </a:r>
            <a:r>
              <a:rPr lang="en-US" sz="2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GenCyber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Teacher Camp</a:t>
            </a:r>
            <a:endParaRPr kumimoji="0" lang="en-US" sz="2000" b="1" i="0" u="none" strike="noStrike" kern="1200" cap="none" spc="0" normalizeH="0" baseline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>
                <a:tab pos="8229600" algn="l"/>
              </a:tabLst>
              <a:defRPr/>
            </a:pP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Jacksonville State University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 descr="whit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207" y="5373203"/>
            <a:ext cx="1739993" cy="502499"/>
          </a:xfrm>
          <a:prstGeom prst="rect">
            <a:avLst/>
          </a:prstGeom>
        </p:spPr>
      </p:pic>
      <p:pic>
        <p:nvPicPr>
          <p:cNvPr id="13" name="Picture 4" descr="K:\grants\GenCyber\nsa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407" y="5255433"/>
            <a:ext cx="7048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K:\grants\GenCyber\nsf-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757" y="5255433"/>
            <a:ext cx="7048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K:\grants\GenCyber\gencyber-logo-small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207" y="5238974"/>
            <a:ext cx="1447800" cy="96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39301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JSU 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01513" y="0"/>
            <a:ext cx="2642488" cy="1371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6629400" cy="1371600"/>
          </a:xfrm>
          <a:prstGeom prst="rect">
            <a:avLst/>
          </a:prstGeom>
          <a:gradFill flip="none" rotWithShape="1">
            <a:gsLst>
              <a:gs pos="50000">
                <a:srgbClr val="C0000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600200"/>
            <a:ext cx="8229600" cy="533400"/>
          </a:xfrm>
        </p:spPr>
        <p:txBody>
          <a:bodyPr>
            <a:noAutofit/>
          </a:bodyPr>
          <a:lstStyle/>
          <a:p>
            <a:pPr algn="l"/>
            <a:r>
              <a:rPr lang="en-US" altLang="en-US" sz="2800" b="1" dirty="0">
                <a:solidFill>
                  <a:srgbClr val="FF0000"/>
                </a:solidFill>
              </a:rPr>
              <a:t>10 Principles: </a:t>
            </a:r>
            <a:r>
              <a:rPr lang="en-US" altLang="en-US" sz="2800" b="1" dirty="0" smtClean="0">
                <a:solidFill>
                  <a:srgbClr val="FF0000"/>
                </a:solidFill>
              </a:rPr>
              <a:t/>
            </a:r>
            <a:br>
              <a:rPr lang="en-US" altLang="en-US" sz="2800" b="1" dirty="0" smtClean="0">
                <a:solidFill>
                  <a:srgbClr val="FF0000"/>
                </a:solidFill>
              </a:rPr>
            </a:br>
            <a:r>
              <a:rPr lang="en-US" altLang="en-US" sz="2800" b="1" dirty="0" smtClean="0">
                <a:solidFill>
                  <a:srgbClr val="FF0000"/>
                </a:solidFill>
              </a:rPr>
              <a:t>#4 </a:t>
            </a:r>
            <a:r>
              <a:rPr lang="en-US" altLang="en-US" sz="2800" b="1" dirty="0" smtClean="0">
                <a:solidFill>
                  <a:srgbClr val="00B0F0"/>
                </a:solidFill>
              </a:rPr>
              <a:t>Least Privilege</a:t>
            </a:r>
            <a:endParaRPr lang="en-US" sz="2800" b="1" dirty="0">
              <a:solidFill>
                <a:srgbClr val="00B0F0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28600" y="381000"/>
            <a:ext cx="54102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en-US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Cyber Security 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834128" y="1524000"/>
            <a:ext cx="3776472" cy="5184648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2590800"/>
            <a:ext cx="4038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t"/>
            <a:r>
              <a:rPr lang="en-US" sz="2000" dirty="0" smtClean="0">
                <a:latin typeface="Century" panose="02040604050505020304" pitchFamily="18" charset="0"/>
              </a:rPr>
              <a:t>The principle of least privilege says to allow the minimum number of privileges necessary to accomplish the task.</a:t>
            </a:r>
          </a:p>
          <a:p>
            <a:pPr marL="0" indent="0" fontAlgn="t">
              <a:buNone/>
            </a:pPr>
            <a:endParaRPr lang="en-US" sz="2000" dirty="0" smtClean="0">
              <a:latin typeface="Century" panose="02040604050505020304" pitchFamily="18" charset="0"/>
            </a:endParaRPr>
          </a:p>
          <a:p>
            <a:pPr marL="0" indent="0" fontAlgn="t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48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JSU 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01513" y="0"/>
            <a:ext cx="2642488" cy="1371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6629400" cy="1371600"/>
          </a:xfrm>
          <a:prstGeom prst="rect">
            <a:avLst/>
          </a:prstGeom>
          <a:gradFill flip="none" rotWithShape="1">
            <a:gsLst>
              <a:gs pos="50000">
                <a:srgbClr val="C0000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025" y="1600200"/>
            <a:ext cx="8229600" cy="533400"/>
          </a:xfrm>
        </p:spPr>
        <p:txBody>
          <a:bodyPr>
            <a:noAutofit/>
          </a:bodyPr>
          <a:lstStyle/>
          <a:p>
            <a:pPr algn="l"/>
            <a:r>
              <a:rPr lang="en-US" altLang="en-US" sz="2800" b="1" dirty="0">
                <a:solidFill>
                  <a:srgbClr val="FF0000"/>
                </a:solidFill>
              </a:rPr>
              <a:t>10 Principles: </a:t>
            </a:r>
            <a:r>
              <a:rPr lang="en-US" altLang="en-US" sz="2800" b="1" dirty="0" smtClean="0">
                <a:solidFill>
                  <a:srgbClr val="FF0000"/>
                </a:solidFill>
              </a:rPr>
              <a:t/>
            </a:r>
            <a:br>
              <a:rPr lang="en-US" altLang="en-US" sz="2800" b="1" dirty="0" smtClean="0">
                <a:solidFill>
                  <a:srgbClr val="FF0000"/>
                </a:solidFill>
              </a:rPr>
            </a:br>
            <a:r>
              <a:rPr lang="en-US" altLang="en-US" sz="2800" b="1" dirty="0" smtClean="0">
                <a:solidFill>
                  <a:srgbClr val="FF0000"/>
                </a:solidFill>
              </a:rPr>
              <a:t>#5 </a:t>
            </a:r>
            <a:r>
              <a:rPr lang="en-US" alt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Layering</a:t>
            </a:r>
            <a:endParaRPr lang="en-US" sz="2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28600" y="381000"/>
            <a:ext cx="54102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en-US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Cyber Security 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1516061"/>
            <a:ext cx="3776472" cy="51937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962400"/>
            <a:ext cx="3596331" cy="241935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2438400"/>
            <a:ext cx="4038600" cy="3962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t"/>
            <a:r>
              <a:rPr lang="en-US" sz="2000" dirty="0">
                <a:latin typeface="Century" panose="02040604050505020304" pitchFamily="18" charset="0"/>
              </a:rPr>
              <a:t>Layered security is an example of the "Swiss Cheese model" used in risk </a:t>
            </a:r>
            <a:r>
              <a:rPr lang="en-US" sz="2000" dirty="0" smtClean="0">
                <a:latin typeface="Century" panose="02040604050505020304" pitchFamily="18" charset="0"/>
              </a:rPr>
              <a:t>management.</a:t>
            </a:r>
          </a:p>
          <a:p>
            <a:pPr marL="0" indent="0" fontAlgn="t">
              <a:buNone/>
            </a:pP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66800" y="6395675"/>
            <a:ext cx="40535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https://en.wikipedia.org/wiki/Swiss_cheese_model</a:t>
            </a:r>
          </a:p>
        </p:txBody>
      </p:sp>
    </p:spTree>
    <p:extLst>
      <p:ext uri="{BB962C8B-B14F-4D97-AF65-F5344CB8AC3E}">
        <p14:creationId xmlns:p14="http://schemas.microsoft.com/office/powerpoint/2010/main" val="128940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JSU 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01513" y="0"/>
            <a:ext cx="2642488" cy="1371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6629400" cy="1371600"/>
          </a:xfrm>
          <a:prstGeom prst="rect">
            <a:avLst/>
          </a:prstGeom>
          <a:gradFill flip="none" rotWithShape="1">
            <a:gsLst>
              <a:gs pos="50000">
                <a:srgbClr val="C0000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228600" y="228600"/>
            <a:ext cx="54102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en-US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 for Understanding Q1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19400" y="1635012"/>
            <a:ext cx="31166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http://app.gosoapbox.com</a:t>
            </a:r>
          </a:p>
          <a:p>
            <a:r>
              <a:rPr lang="en-US" sz="2000" b="1" dirty="0" smtClean="0">
                <a:solidFill>
                  <a:srgbClr val="00B050"/>
                </a:solidFill>
              </a:rPr>
              <a:t>Event code: </a:t>
            </a:r>
            <a:r>
              <a:rPr lang="en-US" sz="2000" b="1" dirty="0" smtClean="0">
                <a:solidFill>
                  <a:srgbClr val="00B050"/>
                </a:solidFill>
              </a:rPr>
              <a:t>288</a:t>
            </a:r>
            <a:r>
              <a:rPr lang="en-US" sz="2000" b="1" dirty="0" smtClean="0">
                <a:solidFill>
                  <a:srgbClr val="00B050"/>
                </a:solidFill>
              </a:rPr>
              <a:t>-095-730 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4000" y="2667000"/>
            <a:ext cx="6400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One of the ways to protect information is by limiting what people can do with your information and resources. This principle is known as- </a:t>
            </a:r>
            <a:endParaRPr lang="en-US" sz="2400" b="1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rgbClr val="7030A0"/>
                </a:solidFill>
              </a:rPr>
              <a:t>Domain Separation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rgbClr val="7030A0"/>
                </a:solidFill>
              </a:rPr>
              <a:t>Process Isolation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rgbClr val="7030A0"/>
                </a:solidFill>
              </a:rPr>
              <a:t>Least Privilege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rgbClr val="7030A0"/>
                </a:solidFill>
              </a:rPr>
              <a:t>Layering</a:t>
            </a:r>
            <a:endParaRPr lang="en-US" sz="24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37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JSU 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01513" y="0"/>
            <a:ext cx="2642488" cy="1371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6629400" cy="1371600"/>
          </a:xfrm>
          <a:prstGeom prst="rect">
            <a:avLst/>
          </a:prstGeom>
          <a:gradFill flip="none" rotWithShape="1">
            <a:gsLst>
              <a:gs pos="50000">
                <a:srgbClr val="C0000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228600" y="228600"/>
            <a:ext cx="54102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en-US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 for Understanding Q2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19400" y="1635012"/>
            <a:ext cx="31166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http://app.gosoapbox.com</a:t>
            </a:r>
          </a:p>
          <a:p>
            <a:r>
              <a:rPr lang="en-US" sz="2000" b="1" dirty="0" smtClean="0">
                <a:solidFill>
                  <a:srgbClr val="00B050"/>
                </a:solidFill>
              </a:rPr>
              <a:t>Event code: </a:t>
            </a:r>
            <a:r>
              <a:rPr lang="en-US" sz="2000" b="1" dirty="0" smtClean="0">
                <a:solidFill>
                  <a:srgbClr val="00B050"/>
                </a:solidFill>
              </a:rPr>
              <a:t>288</a:t>
            </a:r>
            <a:r>
              <a:rPr lang="en-US" sz="2000" b="1" dirty="0" smtClean="0">
                <a:solidFill>
                  <a:srgbClr val="00B050"/>
                </a:solidFill>
              </a:rPr>
              <a:t>-095-730 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4000" y="2895600"/>
            <a:ext cx="640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True or False: </a:t>
            </a:r>
            <a:r>
              <a:rPr lang="en-US" sz="2400" b="1" dirty="0" smtClean="0">
                <a:solidFill>
                  <a:srgbClr val="FF0000"/>
                </a:solidFill>
              </a:rPr>
              <a:t>Cyber security uses single layer of defense for protecting information. 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12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JSU 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01513" y="0"/>
            <a:ext cx="2642488" cy="1371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6629400" cy="1371600"/>
          </a:xfrm>
          <a:prstGeom prst="rect">
            <a:avLst/>
          </a:prstGeom>
          <a:gradFill flip="none" rotWithShape="1">
            <a:gsLst>
              <a:gs pos="50000">
                <a:srgbClr val="C0000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0"/>
            <a:ext cx="8229600" cy="533400"/>
          </a:xfrm>
        </p:spPr>
        <p:txBody>
          <a:bodyPr>
            <a:noAutofit/>
          </a:bodyPr>
          <a:lstStyle/>
          <a:p>
            <a:pPr algn="l"/>
            <a:r>
              <a:rPr lang="en-US" altLang="en-US" sz="2800" b="1" dirty="0">
                <a:solidFill>
                  <a:srgbClr val="FF0000"/>
                </a:solidFill>
              </a:rPr>
              <a:t>10 Principles: </a:t>
            </a:r>
            <a:r>
              <a:rPr lang="en-US" altLang="en-US" sz="2800" b="1" dirty="0" smtClean="0">
                <a:solidFill>
                  <a:srgbClr val="FF0000"/>
                </a:solidFill>
              </a:rPr>
              <a:t/>
            </a:r>
            <a:br>
              <a:rPr lang="en-US" altLang="en-US" sz="2800" b="1" dirty="0" smtClean="0">
                <a:solidFill>
                  <a:srgbClr val="FF0000"/>
                </a:solidFill>
              </a:rPr>
            </a:br>
            <a:r>
              <a:rPr lang="en-US" altLang="en-US" sz="2800" b="1" dirty="0" smtClean="0">
                <a:solidFill>
                  <a:srgbClr val="FF0000"/>
                </a:solidFill>
              </a:rPr>
              <a:t>#6 </a:t>
            </a:r>
            <a:r>
              <a:rPr lang="en-US" altLang="en-US" sz="2800" b="1" dirty="0" smtClean="0">
                <a:solidFill>
                  <a:srgbClr val="00B050"/>
                </a:solidFill>
              </a:rPr>
              <a:t>Abstraction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28600" y="381000"/>
            <a:ext cx="54102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en-US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Cyber Security 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1447800"/>
            <a:ext cx="3776472" cy="5184648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2590800"/>
            <a:ext cx="4038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t"/>
            <a:r>
              <a:rPr lang="en-US" sz="2000" dirty="0" smtClean="0">
                <a:latin typeface="Century" panose="02040604050505020304" pitchFamily="18" charset="0"/>
              </a:rPr>
              <a:t>The goal in abstraction, from a computer security viewpoint is to remove any clutter that can distract and possibly be used in an incorrect way.</a:t>
            </a:r>
          </a:p>
          <a:p>
            <a:pPr fontAlgn="t"/>
            <a:endParaRPr lang="en-US" sz="2000" dirty="0">
              <a:latin typeface="Century" panose="02040604050505020304" pitchFamily="18" charset="0"/>
            </a:endParaRPr>
          </a:p>
          <a:p>
            <a:pPr fontAlgn="t"/>
            <a:r>
              <a:rPr lang="en-US" sz="2000" dirty="0" smtClean="0">
                <a:latin typeface="Century" panose="02040604050505020304" pitchFamily="18" charset="0"/>
              </a:rPr>
              <a:t>Abstraction only provides the essential details of what is being modeled and provide the minimum information necessary to accomplish the task.</a:t>
            </a:r>
          </a:p>
          <a:p>
            <a:pPr marL="0" indent="0" fontAlgn="t">
              <a:buNone/>
            </a:pPr>
            <a:endParaRPr lang="en-US" sz="2000" dirty="0" smtClean="0">
              <a:latin typeface="Century" panose="02040604050505020304" pitchFamily="18" charset="0"/>
            </a:endParaRPr>
          </a:p>
          <a:p>
            <a:pPr marL="0" indent="0" fontAlgn="t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10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JSU 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01513" y="0"/>
            <a:ext cx="2642488" cy="1371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6629400" cy="1371600"/>
          </a:xfrm>
          <a:prstGeom prst="rect">
            <a:avLst/>
          </a:prstGeom>
          <a:gradFill flip="none" rotWithShape="1">
            <a:gsLst>
              <a:gs pos="50000">
                <a:srgbClr val="C0000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0"/>
            <a:ext cx="8229600" cy="533400"/>
          </a:xfrm>
        </p:spPr>
        <p:txBody>
          <a:bodyPr>
            <a:noAutofit/>
          </a:bodyPr>
          <a:lstStyle/>
          <a:p>
            <a:pPr algn="l"/>
            <a:r>
              <a:rPr lang="en-US" altLang="en-US" sz="2800" b="1" dirty="0">
                <a:solidFill>
                  <a:srgbClr val="FF0000"/>
                </a:solidFill>
              </a:rPr>
              <a:t>10 Principles: </a:t>
            </a:r>
            <a:r>
              <a:rPr lang="en-US" altLang="en-US" sz="2800" b="1" dirty="0" smtClean="0">
                <a:solidFill>
                  <a:srgbClr val="FF0000"/>
                </a:solidFill>
              </a:rPr>
              <a:t/>
            </a:r>
            <a:br>
              <a:rPr lang="en-US" altLang="en-US" sz="2800" b="1" dirty="0" smtClean="0">
                <a:solidFill>
                  <a:srgbClr val="FF0000"/>
                </a:solidFill>
              </a:rPr>
            </a:br>
            <a:r>
              <a:rPr lang="en-US" altLang="en-US" sz="2800" b="1" dirty="0" smtClean="0">
                <a:solidFill>
                  <a:srgbClr val="FF0000"/>
                </a:solidFill>
              </a:rPr>
              <a:t>#7 </a:t>
            </a:r>
            <a:r>
              <a:rPr lang="en-US" altLang="en-US" sz="2800" b="1" dirty="0" smtClean="0">
                <a:solidFill>
                  <a:srgbClr val="7030A0"/>
                </a:solidFill>
              </a:rPr>
              <a:t>Information Hiding</a:t>
            </a: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28600" y="381000"/>
            <a:ext cx="54102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en-US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Cyber Security 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1524000"/>
            <a:ext cx="3776472" cy="5184648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2590800"/>
            <a:ext cx="4038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t"/>
            <a:r>
              <a:rPr lang="en-US" sz="2000" dirty="0" smtClean="0">
                <a:latin typeface="Century" panose="02040604050505020304" pitchFamily="18" charset="0"/>
              </a:rPr>
              <a:t>Data and information hiding keeps the programmer from having complete access to data structures. It allows access to only what is necessary. </a:t>
            </a:r>
          </a:p>
          <a:p>
            <a:pPr marL="0" indent="0" fontAlgn="t">
              <a:buNone/>
            </a:pPr>
            <a:endParaRPr lang="en-US" sz="2000" dirty="0" smtClean="0">
              <a:latin typeface="Century" panose="02040604050505020304" pitchFamily="18" charset="0"/>
            </a:endParaRPr>
          </a:p>
          <a:p>
            <a:pPr marL="0" indent="0" fontAlgn="t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11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JSU 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01513" y="0"/>
            <a:ext cx="2642488" cy="1371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6629400" cy="1371600"/>
          </a:xfrm>
          <a:prstGeom prst="rect">
            <a:avLst/>
          </a:prstGeom>
          <a:gradFill flip="none" rotWithShape="1">
            <a:gsLst>
              <a:gs pos="50000">
                <a:srgbClr val="C0000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471069"/>
            <a:ext cx="8229600" cy="533400"/>
          </a:xfrm>
        </p:spPr>
        <p:txBody>
          <a:bodyPr>
            <a:noAutofit/>
          </a:bodyPr>
          <a:lstStyle/>
          <a:p>
            <a:pPr algn="l"/>
            <a:r>
              <a:rPr lang="en-US" altLang="en-US" sz="2800" b="1" dirty="0">
                <a:solidFill>
                  <a:srgbClr val="FF0000"/>
                </a:solidFill>
              </a:rPr>
              <a:t>10 Principles</a:t>
            </a:r>
            <a:r>
              <a:rPr lang="en-US" altLang="en-US" sz="2800" b="1" dirty="0" smtClean="0">
                <a:solidFill>
                  <a:srgbClr val="FF0000"/>
                </a:solidFill>
              </a:rPr>
              <a:t>: </a:t>
            </a:r>
            <a:br>
              <a:rPr lang="en-US" altLang="en-US" sz="2800" b="1" dirty="0" smtClean="0">
                <a:solidFill>
                  <a:srgbClr val="FF0000"/>
                </a:solidFill>
              </a:rPr>
            </a:br>
            <a:r>
              <a:rPr lang="en-US" altLang="en-US" sz="2800" b="1" dirty="0" smtClean="0">
                <a:solidFill>
                  <a:srgbClr val="FF0000"/>
                </a:solidFill>
              </a:rPr>
              <a:t>#8 </a:t>
            </a:r>
            <a:r>
              <a:rPr lang="en-US" altLang="en-US" sz="2800" b="1" dirty="0" smtClean="0">
                <a:solidFill>
                  <a:srgbClr val="00B050"/>
                </a:solidFill>
              </a:rPr>
              <a:t>Modularization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28600" y="381000"/>
            <a:ext cx="54102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en-US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Cyber Security 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1524000"/>
            <a:ext cx="3941064" cy="51846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693" y="2080669"/>
            <a:ext cx="3015215" cy="476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8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JSU 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01513" y="0"/>
            <a:ext cx="2642488" cy="1371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6629400" cy="1371600"/>
          </a:xfrm>
          <a:prstGeom prst="rect">
            <a:avLst/>
          </a:prstGeom>
          <a:gradFill flip="none" rotWithShape="1">
            <a:gsLst>
              <a:gs pos="50000">
                <a:srgbClr val="C0000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228600" y="228600"/>
            <a:ext cx="54102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en-US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 for Understanding Q3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19400" y="1635012"/>
            <a:ext cx="31166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http://app.gosoapbox.com</a:t>
            </a:r>
          </a:p>
          <a:p>
            <a:r>
              <a:rPr lang="en-US" sz="2000" b="1" dirty="0" smtClean="0">
                <a:solidFill>
                  <a:srgbClr val="00B050"/>
                </a:solidFill>
              </a:rPr>
              <a:t>Event code: </a:t>
            </a:r>
            <a:r>
              <a:rPr lang="en-US" sz="2000" b="1" dirty="0" smtClean="0">
                <a:solidFill>
                  <a:srgbClr val="00B050"/>
                </a:solidFill>
              </a:rPr>
              <a:t>288</a:t>
            </a:r>
            <a:r>
              <a:rPr lang="en-US" sz="2000" b="1" dirty="0" smtClean="0">
                <a:solidFill>
                  <a:srgbClr val="00B050"/>
                </a:solidFill>
              </a:rPr>
              <a:t>-095-730 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90600" y="2514600"/>
            <a:ext cx="3733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B0F0"/>
                </a:solidFill>
              </a:rPr>
              <a:t>Which principle is represented by the hand signal in the image?</a:t>
            </a:r>
          </a:p>
          <a:p>
            <a:endParaRPr lang="en-US" sz="2400" b="1" dirty="0">
              <a:solidFill>
                <a:srgbClr val="00B0F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rgbClr val="7030A0"/>
                </a:solidFill>
              </a:rPr>
              <a:t>Modularity</a:t>
            </a:r>
            <a:endParaRPr lang="en-US" sz="2400" b="1" dirty="0">
              <a:solidFill>
                <a:srgbClr val="7030A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rgbClr val="7030A0"/>
                </a:solidFill>
              </a:rPr>
              <a:t>Information Hiding</a:t>
            </a:r>
            <a:endParaRPr lang="en-US" sz="2400" b="1" dirty="0">
              <a:solidFill>
                <a:srgbClr val="7030A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rgbClr val="7030A0"/>
                </a:solidFill>
              </a:rPr>
              <a:t>Abstraction</a:t>
            </a:r>
            <a:endParaRPr lang="en-US" sz="2400" b="1" dirty="0">
              <a:solidFill>
                <a:srgbClr val="7030A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7030A0"/>
                </a:solidFill>
              </a:rPr>
              <a:t>Layering</a:t>
            </a:r>
          </a:p>
          <a:p>
            <a:r>
              <a:rPr lang="en-US" sz="2400" b="1" dirty="0" smtClean="0">
                <a:solidFill>
                  <a:srgbClr val="00B0F0"/>
                </a:solidFill>
              </a:rPr>
              <a:t> </a:t>
            </a:r>
            <a:endParaRPr lang="en-US" sz="2400" b="1" dirty="0">
              <a:solidFill>
                <a:srgbClr val="00B0F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667000"/>
            <a:ext cx="3814790" cy="245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8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JSU 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01513" y="0"/>
            <a:ext cx="2642488" cy="1371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6629400" cy="1371600"/>
          </a:xfrm>
          <a:prstGeom prst="rect">
            <a:avLst/>
          </a:prstGeom>
          <a:gradFill flip="none" rotWithShape="1">
            <a:gsLst>
              <a:gs pos="50000">
                <a:srgbClr val="C0000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485900"/>
            <a:ext cx="8229600" cy="533400"/>
          </a:xfrm>
        </p:spPr>
        <p:txBody>
          <a:bodyPr>
            <a:noAutofit/>
          </a:bodyPr>
          <a:lstStyle/>
          <a:p>
            <a:pPr algn="l"/>
            <a:r>
              <a:rPr lang="en-US" altLang="en-US" sz="2800" b="1" dirty="0">
                <a:solidFill>
                  <a:srgbClr val="FF0000"/>
                </a:solidFill>
              </a:rPr>
              <a:t>10 Principles: </a:t>
            </a:r>
            <a:r>
              <a:rPr lang="en-US" altLang="en-US" sz="2800" b="1" dirty="0" smtClean="0">
                <a:solidFill>
                  <a:srgbClr val="FF0000"/>
                </a:solidFill>
              </a:rPr>
              <a:t/>
            </a:r>
            <a:br>
              <a:rPr lang="en-US" altLang="en-US" sz="2800" b="1" dirty="0" smtClean="0">
                <a:solidFill>
                  <a:srgbClr val="FF0000"/>
                </a:solidFill>
              </a:rPr>
            </a:br>
            <a:r>
              <a:rPr lang="en-US" altLang="en-US" sz="2800" b="1" dirty="0" smtClean="0">
                <a:solidFill>
                  <a:srgbClr val="FF0000"/>
                </a:solidFill>
              </a:rPr>
              <a:t>#9 </a:t>
            </a:r>
            <a:r>
              <a:rPr lang="en-US" altLang="en-US" sz="2800" b="1" dirty="0" smtClean="0">
                <a:solidFill>
                  <a:srgbClr val="0070C0"/>
                </a:solidFill>
              </a:rPr>
              <a:t>Simplicity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28600" y="381000"/>
            <a:ext cx="54102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en-US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Cyber Security 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910329" y="1447800"/>
            <a:ext cx="3776472" cy="5184648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2743200"/>
            <a:ext cx="4038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altLang="en-US" sz="2000" b="1" dirty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KISS</a:t>
            </a:r>
          </a:p>
          <a:p>
            <a:pPr algn="ctr">
              <a:buNone/>
            </a:pPr>
            <a:r>
              <a:rPr lang="en-US" altLang="en-US" sz="2000" b="1" dirty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Keep Information Simply </a:t>
            </a:r>
            <a:r>
              <a:rPr lang="en-US" altLang="en-US" sz="2000" b="1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Secured</a:t>
            </a:r>
          </a:p>
          <a:p>
            <a:pPr algn="ctr">
              <a:buNone/>
            </a:pPr>
            <a:endParaRPr lang="en-US" altLang="en-US" sz="2000" b="1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pPr algn="ctr">
              <a:buNone/>
            </a:pPr>
            <a:endParaRPr lang="en-US" altLang="en-US" sz="2000" b="1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pPr marL="0" indent="0" fontAlgn="t">
              <a:buNone/>
            </a:pPr>
            <a:endParaRPr lang="en-US" sz="2000" dirty="0" smtClean="0">
              <a:latin typeface="Century" panose="02040604050505020304" pitchFamily="18" charset="0"/>
            </a:endParaRPr>
          </a:p>
          <a:p>
            <a:pPr marL="0" indent="0" fontAlgn="t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18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JSU 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01513" y="0"/>
            <a:ext cx="2642488" cy="1371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6629400" cy="1371600"/>
          </a:xfrm>
          <a:prstGeom prst="rect">
            <a:avLst/>
          </a:prstGeom>
          <a:gradFill flip="none" rotWithShape="1">
            <a:gsLst>
              <a:gs pos="50000">
                <a:srgbClr val="C0000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600200"/>
            <a:ext cx="8229600" cy="533400"/>
          </a:xfrm>
        </p:spPr>
        <p:txBody>
          <a:bodyPr>
            <a:noAutofit/>
          </a:bodyPr>
          <a:lstStyle/>
          <a:p>
            <a:pPr algn="l"/>
            <a:r>
              <a:rPr lang="en-US" altLang="en-US" sz="2800" b="1" dirty="0">
                <a:solidFill>
                  <a:srgbClr val="FF0000"/>
                </a:solidFill>
              </a:rPr>
              <a:t>10 Principles: </a:t>
            </a:r>
            <a:r>
              <a:rPr lang="en-US" altLang="en-US" sz="2800" b="1" dirty="0" smtClean="0">
                <a:solidFill>
                  <a:srgbClr val="FF0000"/>
                </a:solidFill>
              </a:rPr>
              <a:t/>
            </a:r>
            <a:br>
              <a:rPr lang="en-US" altLang="en-US" sz="2800" b="1" dirty="0" smtClean="0">
                <a:solidFill>
                  <a:srgbClr val="FF0000"/>
                </a:solidFill>
              </a:rPr>
            </a:br>
            <a:r>
              <a:rPr lang="en-US" altLang="en-US" sz="2800" b="1" dirty="0" smtClean="0">
                <a:solidFill>
                  <a:srgbClr val="FF0000"/>
                </a:solidFill>
              </a:rPr>
              <a:t>#10 </a:t>
            </a:r>
            <a:r>
              <a:rPr lang="en-US" altLang="en-US" sz="2800" b="1" dirty="0" smtClean="0">
                <a:solidFill>
                  <a:srgbClr val="92D050"/>
                </a:solidFill>
              </a:rPr>
              <a:t>Minimization</a:t>
            </a:r>
            <a:endParaRPr lang="en-US" sz="2800" b="1" dirty="0">
              <a:solidFill>
                <a:srgbClr val="92D050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28600" y="381000"/>
            <a:ext cx="54102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en-US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Cyber Security 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1524000"/>
            <a:ext cx="3776472" cy="5184648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2590800"/>
            <a:ext cx="4038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t"/>
            <a:r>
              <a:rPr lang="en-US" sz="2000" dirty="0" smtClean="0">
                <a:latin typeface="Century" panose="02040604050505020304" pitchFamily="18" charset="0"/>
              </a:rPr>
              <a:t>As software increases in size, the ability to secure the program becomes more difficult due to the sheer size and increased complexity of the software. </a:t>
            </a:r>
          </a:p>
          <a:p>
            <a:pPr marL="0" indent="0" fontAlgn="t">
              <a:buNone/>
            </a:pPr>
            <a:endParaRPr lang="en-US" sz="2000" dirty="0" smtClean="0">
              <a:latin typeface="Century" panose="02040604050505020304" pitchFamily="18" charset="0"/>
            </a:endParaRPr>
          </a:p>
          <a:p>
            <a:pPr marL="0" indent="0" fontAlgn="t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85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JSU 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01513" y="0"/>
            <a:ext cx="2642488" cy="1371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6629400" cy="1371600"/>
          </a:xfrm>
          <a:prstGeom prst="rect">
            <a:avLst/>
          </a:prstGeom>
          <a:gradFill flip="none" rotWithShape="1">
            <a:gsLst>
              <a:gs pos="50000">
                <a:srgbClr val="C0000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76400"/>
            <a:ext cx="8229600" cy="533400"/>
          </a:xfrm>
        </p:spPr>
        <p:txBody>
          <a:bodyPr>
            <a:noAutofit/>
          </a:bodyPr>
          <a:lstStyle/>
          <a:p>
            <a:pPr algn="l"/>
            <a:r>
              <a:rPr lang="en-US" sz="2800" b="1" dirty="0" smtClean="0">
                <a:solidFill>
                  <a:srgbClr val="00B050"/>
                </a:solidFill>
              </a:rPr>
              <a:t>Learning Objectives: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38400"/>
            <a:ext cx="8229600" cy="3810000"/>
          </a:xfrm>
        </p:spPr>
        <p:txBody>
          <a:bodyPr>
            <a:normAutofit/>
          </a:bodyPr>
          <a:lstStyle/>
          <a:p>
            <a:pPr lvl="0"/>
            <a:r>
              <a:rPr lang="en-US" sz="2400" dirty="0">
                <a:latin typeface="Century" panose="02040604050505020304" pitchFamily="18" charset="0"/>
              </a:rPr>
              <a:t>Understand and discuss the 10 Cybersecurity Principles; </a:t>
            </a:r>
          </a:p>
          <a:p>
            <a:pPr lvl="0"/>
            <a:r>
              <a:rPr lang="en-US" sz="2400" dirty="0">
                <a:latin typeface="Century" panose="02040604050505020304" pitchFamily="18" charset="0"/>
              </a:rPr>
              <a:t>Gain an understanding of the CIA triad and the CNSS security model;</a:t>
            </a:r>
          </a:p>
          <a:p>
            <a:pPr lvl="0"/>
            <a:r>
              <a:rPr lang="en-US" sz="2400" dirty="0">
                <a:latin typeface="Century" panose="02040604050505020304" pitchFamily="18" charset="0"/>
              </a:rPr>
              <a:t>Acquire a general knowledge of cybersecurity roles and careers</a:t>
            </a:r>
            <a:r>
              <a:rPr lang="en-US" dirty="0"/>
              <a:t>.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28600" y="381000"/>
            <a:ext cx="54102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en-US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Cyber Security 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954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JSU 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01513" y="0"/>
            <a:ext cx="2642488" cy="1371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6629400" cy="1371600"/>
          </a:xfrm>
          <a:prstGeom prst="rect">
            <a:avLst/>
          </a:prstGeom>
          <a:gradFill flip="none" rotWithShape="1">
            <a:gsLst>
              <a:gs pos="50000">
                <a:srgbClr val="C0000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76400"/>
            <a:ext cx="8229600" cy="533400"/>
          </a:xfrm>
        </p:spPr>
        <p:txBody>
          <a:bodyPr>
            <a:noAutofit/>
          </a:bodyPr>
          <a:lstStyle/>
          <a:p>
            <a:pPr algn="l"/>
            <a:r>
              <a:rPr lang="en-US" altLang="en-US" sz="2800" b="1" dirty="0" smtClean="0">
                <a:solidFill>
                  <a:schemeClr val="accent1"/>
                </a:solidFill>
              </a:rPr>
              <a:t>Properties of Information  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38400"/>
            <a:ext cx="8229600" cy="3810000"/>
          </a:xfrm>
        </p:spPr>
        <p:txBody>
          <a:bodyPr>
            <a:normAutofit/>
          </a:bodyPr>
          <a:lstStyle/>
          <a:p>
            <a:r>
              <a:rPr lang="en-US" altLang="en-US" sz="2000" dirty="0">
                <a:latin typeface="Century" panose="02040604050505020304" pitchFamily="18" charset="0"/>
              </a:rPr>
              <a:t>Stored</a:t>
            </a:r>
          </a:p>
          <a:p>
            <a:pPr lvl="1"/>
            <a:r>
              <a:rPr lang="en-US" altLang="en-US" sz="2000" dirty="0">
                <a:latin typeface="Century" panose="02040604050505020304" pitchFamily="18" charset="0"/>
              </a:rPr>
              <a:t>When the original file remains in storage on the hard drive or cloud</a:t>
            </a:r>
          </a:p>
          <a:p>
            <a:r>
              <a:rPr lang="en-US" altLang="en-US" sz="2000" dirty="0">
                <a:latin typeface="Century" panose="02040604050505020304" pitchFamily="18" charset="0"/>
              </a:rPr>
              <a:t>Processed</a:t>
            </a:r>
          </a:p>
          <a:p>
            <a:pPr lvl="1"/>
            <a:r>
              <a:rPr lang="en-US" altLang="en-US" sz="2000" dirty="0">
                <a:latin typeface="Century" panose="02040604050505020304" pitchFamily="18" charset="0"/>
              </a:rPr>
              <a:t>When the data is being examined or modified or entered into an information system</a:t>
            </a:r>
          </a:p>
          <a:p>
            <a:r>
              <a:rPr lang="en-US" altLang="en-US" sz="2000" dirty="0">
                <a:latin typeface="Century" panose="02040604050505020304" pitchFamily="18" charset="0"/>
              </a:rPr>
              <a:t>Transmitted</a:t>
            </a:r>
          </a:p>
          <a:p>
            <a:pPr lvl="1"/>
            <a:r>
              <a:rPr lang="en-US" altLang="en-US" sz="2000" dirty="0">
                <a:latin typeface="Century" panose="02040604050505020304" pitchFamily="18" charset="0"/>
              </a:rPr>
              <a:t>Occurs when the information is data is being transferred through any medium.</a:t>
            </a:r>
          </a:p>
          <a:p>
            <a:pPr marL="0" indent="0" fontAlgn="t">
              <a:buNone/>
            </a:pPr>
            <a:endParaRPr lang="en-US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28600" y="381000"/>
            <a:ext cx="54102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en-US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Cyber Security 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08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JSU 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01513" y="0"/>
            <a:ext cx="2642488" cy="1371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6629400" cy="1371600"/>
          </a:xfrm>
          <a:prstGeom prst="rect">
            <a:avLst/>
          </a:prstGeom>
          <a:gradFill flip="none" rotWithShape="1">
            <a:gsLst>
              <a:gs pos="50000">
                <a:srgbClr val="C0000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76400"/>
            <a:ext cx="8229600" cy="533400"/>
          </a:xfrm>
        </p:spPr>
        <p:txBody>
          <a:bodyPr>
            <a:noAutofit/>
          </a:bodyPr>
          <a:lstStyle/>
          <a:p>
            <a:pPr algn="l"/>
            <a:r>
              <a:rPr lang="en-US" altLang="en-US" sz="2800" b="1" dirty="0" smtClean="0">
                <a:solidFill>
                  <a:schemeClr val="accent1"/>
                </a:solidFill>
              </a:rPr>
              <a:t>C.I.A. Triad 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38400"/>
            <a:ext cx="8229600" cy="38100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altLang="en-US" dirty="0"/>
              <a:t>According to </a:t>
            </a:r>
            <a:r>
              <a:rPr lang="en-US" altLang="en-US" dirty="0" err="1"/>
              <a:t>Maconachy</a:t>
            </a:r>
            <a:r>
              <a:rPr lang="en-US" altLang="en-US" dirty="0"/>
              <a:t>, </a:t>
            </a:r>
            <a:r>
              <a:rPr lang="en-US" altLang="en-US" dirty="0" err="1"/>
              <a:t>Schou</a:t>
            </a:r>
            <a:r>
              <a:rPr lang="en-US" altLang="en-US" dirty="0"/>
              <a:t>, Ragsdale, and Welch </a:t>
            </a:r>
            <a:r>
              <a:rPr lang="en-US" altLang="en-US" sz="1800" dirty="0"/>
              <a:t>(2001)</a:t>
            </a:r>
            <a:r>
              <a:rPr lang="en-US" altLang="en-US" dirty="0"/>
              <a:t>:</a:t>
            </a:r>
          </a:p>
          <a:p>
            <a:r>
              <a:rPr lang="en-US" altLang="en-US" b="1" dirty="0"/>
              <a:t>Confidentiality </a:t>
            </a:r>
            <a:r>
              <a:rPr lang="en-US" altLang="en-US" dirty="0"/>
              <a:t>is “the assurance that information is not disclosed to unauthorized persons, </a:t>
            </a:r>
            <a:r>
              <a:rPr lang="en-US" altLang="en-US" dirty="0" smtClean="0"/>
              <a:t>processes </a:t>
            </a:r>
            <a:r>
              <a:rPr lang="en-US" altLang="en-US" dirty="0"/>
              <a:t>or devices”</a:t>
            </a:r>
            <a:endParaRPr lang="en-US" altLang="en-US" b="1" dirty="0"/>
          </a:p>
          <a:p>
            <a:r>
              <a:rPr lang="en-US" altLang="en-US" b="1" dirty="0"/>
              <a:t>Integrity</a:t>
            </a:r>
            <a:r>
              <a:rPr lang="en-US" altLang="en-US" dirty="0"/>
              <a:t> is “the quality of an information system reflecting logical correctness and reliability of an operating system; the logical completeness of the hardware and software implementing the protection mechanisms; and the consistency of the data structures and occurrence of the stored data”</a:t>
            </a:r>
          </a:p>
          <a:p>
            <a:r>
              <a:rPr lang="en-US" altLang="en-US" b="1" dirty="0"/>
              <a:t>Availability</a:t>
            </a:r>
            <a:r>
              <a:rPr lang="en-US" altLang="en-US" dirty="0"/>
              <a:t> is the “timely, reliable access to data and information services for authorized users” </a:t>
            </a:r>
            <a:r>
              <a:rPr lang="en-US" altLang="en-US" sz="1800" dirty="0"/>
              <a:t>(p. 307, cited from NSA National Information System Security Glossary, 2000)</a:t>
            </a:r>
            <a:r>
              <a:rPr lang="en-US" altLang="en-US" sz="2800" dirty="0"/>
              <a:t>.</a:t>
            </a:r>
          </a:p>
          <a:p>
            <a:pPr marL="0" indent="0" fontAlgn="t">
              <a:buNone/>
            </a:pPr>
            <a:endParaRPr lang="en-US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28600" y="381000"/>
            <a:ext cx="54102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en-US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Cyber Security 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331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JSU 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01513" y="0"/>
            <a:ext cx="2642488" cy="1371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6629400" cy="1371600"/>
          </a:xfrm>
          <a:prstGeom prst="rect">
            <a:avLst/>
          </a:prstGeom>
          <a:gradFill flip="none" rotWithShape="1">
            <a:gsLst>
              <a:gs pos="50000">
                <a:srgbClr val="C0000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0025"/>
            <a:ext cx="8229600" cy="533400"/>
          </a:xfrm>
        </p:spPr>
        <p:txBody>
          <a:bodyPr>
            <a:noAutofit/>
          </a:bodyPr>
          <a:lstStyle/>
          <a:p>
            <a:pPr algn="l"/>
            <a:r>
              <a:rPr lang="en-US" altLang="EN-US" sz="2400" b="1" dirty="0" smtClean="0">
                <a:solidFill>
                  <a:srgbClr val="00B050"/>
                </a:solidFill>
              </a:rPr>
              <a:t>Committee on National Security Standards(CNSS) Model </a:t>
            </a:r>
            <a:r>
              <a:rPr lang="en-US" altLang="EN-US" sz="2800" dirty="0"/>
              <a:t/>
            </a:r>
            <a:br>
              <a:rPr lang="en-US" altLang="EN-US" sz="2800" dirty="0"/>
            </a:b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28600" y="381000"/>
            <a:ext cx="54102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en-US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Cyber Security 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2694851416"/>
              </p:ext>
            </p:extLst>
          </p:nvPr>
        </p:nvGraphicFramePr>
        <p:xfrm>
          <a:off x="1524000" y="229279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962400" y="25146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Policy</a:t>
            </a:r>
          </a:p>
        </p:txBody>
      </p:sp>
    </p:spTree>
    <p:extLst>
      <p:ext uri="{BB962C8B-B14F-4D97-AF65-F5344CB8AC3E}">
        <p14:creationId xmlns:p14="http://schemas.microsoft.com/office/powerpoint/2010/main" val="15272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JSU 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01513" y="0"/>
            <a:ext cx="2642488" cy="1371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6629400" cy="1371600"/>
          </a:xfrm>
          <a:prstGeom prst="rect">
            <a:avLst/>
          </a:prstGeom>
          <a:gradFill flip="none" rotWithShape="1">
            <a:gsLst>
              <a:gs pos="50000">
                <a:srgbClr val="C0000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0025"/>
            <a:ext cx="8229600" cy="533400"/>
          </a:xfrm>
        </p:spPr>
        <p:txBody>
          <a:bodyPr>
            <a:noAutofit/>
          </a:bodyPr>
          <a:lstStyle/>
          <a:p>
            <a:pPr algn="l"/>
            <a:r>
              <a:rPr lang="en-US" altLang="EN-US" sz="2400" b="1" dirty="0">
                <a:solidFill>
                  <a:srgbClr val="00B050"/>
                </a:solidFill>
              </a:rPr>
              <a:t>Committee on National Security Standards(CNSS</a:t>
            </a:r>
            <a:r>
              <a:rPr lang="en-US" altLang="EN-US" sz="2400" b="1" dirty="0" smtClean="0">
                <a:solidFill>
                  <a:srgbClr val="00B050"/>
                </a:solidFill>
              </a:rPr>
              <a:t>) Model </a:t>
            </a:r>
            <a:r>
              <a:rPr lang="en-US" altLang="EN-US" sz="2800" dirty="0"/>
              <a:t/>
            </a:r>
            <a:br>
              <a:rPr lang="en-US" altLang="EN-US" sz="2800" dirty="0"/>
            </a:b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28600" y="381000"/>
            <a:ext cx="54102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en-US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Cyber Security 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-381000" y="1589880"/>
            <a:ext cx="9144000" cy="71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4488"/>
            <a:r>
              <a:rPr lang="en-US" altLang="en-US" sz="2400" b="1" dirty="0" smtClean="0">
                <a:solidFill>
                  <a:srgbClr val="FF0000"/>
                </a:solidFill>
              </a:rPr>
              <a:t>The </a:t>
            </a:r>
            <a:r>
              <a:rPr lang="en-US" altLang="en-US" sz="2400" b="1" dirty="0" err="1" smtClean="0">
                <a:solidFill>
                  <a:srgbClr val="FF0000"/>
                </a:solidFill>
              </a:rPr>
              <a:t>McCumber</a:t>
            </a:r>
            <a:r>
              <a:rPr lang="en-US" altLang="en-US" sz="2400" b="1" dirty="0" smtClean="0">
                <a:solidFill>
                  <a:srgbClr val="FF0000"/>
                </a:solidFill>
              </a:rPr>
              <a:t> Cube</a:t>
            </a:r>
            <a:endParaRPr lang="en-US" altLang="en-US" sz="24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1752600" y="3124200"/>
            <a:ext cx="20574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100">
                <a:latin typeface="Lucida Sans Unicode" pitchFamily="34" charset="0"/>
              </a:rPr>
              <a:t>Confidentiality</a:t>
            </a:r>
          </a:p>
        </p:txBody>
      </p:sp>
      <p:pic>
        <p:nvPicPr>
          <p:cNvPr id="25" name="Picture 2" descr="File:Mccumber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9800" y="2743200"/>
            <a:ext cx="2867025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矩形 24"/>
          <p:cNvSpPr>
            <a:spLocks noChangeArrowheads="1"/>
          </p:cNvSpPr>
          <p:nvPr/>
        </p:nvSpPr>
        <p:spPr bwMode="auto">
          <a:xfrm>
            <a:off x="6096000" y="6230937"/>
            <a:ext cx="64008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000" dirty="0">
                <a:latin typeface="Times New Roman" pitchFamily="18" charset="0"/>
                <a:ea typeface="SimHei" pitchFamily="2" charset="-122"/>
                <a:cs typeface="Times New Roman" pitchFamily="18" charset="0"/>
              </a:rPr>
              <a:t>http://en.wikipedia.org/wiki/McCumber_cube</a:t>
            </a:r>
            <a:endParaRPr lang="zh-CN" altLang="en-US" sz="1000" dirty="0">
              <a:latin typeface="Times New Roman" pitchFamily="18" charset="0"/>
              <a:ea typeface="SimHei" pitchFamily="2" charset="-122"/>
              <a:cs typeface="Times New Roman" pitchFamily="18" charset="0"/>
            </a:endParaRPr>
          </a:p>
        </p:txBody>
      </p:sp>
      <p:sp>
        <p:nvSpPr>
          <p:cNvPr id="27" name="Slide Number Placeholder 15"/>
          <p:cNvSpPr>
            <a:spLocks noGrp="1"/>
          </p:cNvSpPr>
          <p:nvPr>
            <p:ph type="sldNum" sz="quarter" idx="10"/>
          </p:nvPr>
        </p:nvSpPr>
        <p:spPr bwMode="auto">
          <a:xfrm>
            <a:off x="8305800" y="6477000"/>
            <a:ext cx="838200" cy="3810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10188A6-D3A0-4CB7-9A5E-1D61EEFED0F7}" type="slidenum">
              <a:rPr lang="en-US" altLang="zh-CN" smtClean="0"/>
              <a:pPr/>
              <a:t>23</a:t>
            </a:fld>
            <a:endParaRPr lang="en-US" altLang="zh-CN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857500"/>
            <a:ext cx="5791200" cy="27813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990600" y="6096000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http://www.aplontech.com/index.php/articles-and-tutorials/it-security/73-cnss-security-model</a:t>
            </a:r>
          </a:p>
        </p:txBody>
      </p:sp>
    </p:spTree>
    <p:extLst>
      <p:ext uri="{BB962C8B-B14F-4D97-AF65-F5344CB8AC3E}">
        <p14:creationId xmlns:p14="http://schemas.microsoft.com/office/powerpoint/2010/main" val="251654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JSU 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01513" y="0"/>
            <a:ext cx="2642488" cy="1371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6629400" cy="1371600"/>
          </a:xfrm>
          <a:prstGeom prst="rect">
            <a:avLst/>
          </a:prstGeom>
          <a:gradFill flip="none" rotWithShape="1">
            <a:gsLst>
              <a:gs pos="50000">
                <a:srgbClr val="C0000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0025"/>
            <a:ext cx="8229600" cy="533400"/>
          </a:xfrm>
        </p:spPr>
        <p:txBody>
          <a:bodyPr>
            <a:noAutofit/>
          </a:bodyPr>
          <a:lstStyle/>
          <a:p>
            <a:pPr algn="l"/>
            <a:r>
              <a:rPr lang="en-US" altLang="EN-US" sz="2400" b="1" dirty="0" smtClean="0">
                <a:solidFill>
                  <a:srgbClr val="00B050"/>
                </a:solidFill>
              </a:rPr>
              <a:t>Committee on National Security Standards(CNSS) Model </a:t>
            </a:r>
            <a:r>
              <a:rPr lang="en-US" altLang="EN-US" sz="2800" dirty="0"/>
              <a:t/>
            </a:r>
            <a:br>
              <a:rPr lang="en-US" altLang="EN-US" sz="2800" dirty="0"/>
            </a:b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28600" y="381000"/>
            <a:ext cx="54102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en-US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Cyber Security 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997596"/>
            <a:ext cx="6629400" cy="440784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48000" y="6400800"/>
            <a:ext cx="6477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http://www.ibm.com/developerworks/security/library/s-confnotes2/figure4.gif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88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JSU 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01513" y="0"/>
            <a:ext cx="2642488" cy="1371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6629400" cy="1371600"/>
          </a:xfrm>
          <a:prstGeom prst="rect">
            <a:avLst/>
          </a:prstGeom>
          <a:gradFill flip="none" rotWithShape="1">
            <a:gsLst>
              <a:gs pos="50000">
                <a:srgbClr val="C0000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228600" y="228600"/>
            <a:ext cx="54102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en-US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 for Understanding Q4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19400" y="1635012"/>
            <a:ext cx="31166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http://app.gosoapbox.com</a:t>
            </a:r>
          </a:p>
          <a:p>
            <a:r>
              <a:rPr lang="en-US" sz="2000" b="1" dirty="0" smtClean="0">
                <a:solidFill>
                  <a:srgbClr val="00B050"/>
                </a:solidFill>
              </a:rPr>
              <a:t>Event code: </a:t>
            </a:r>
            <a:r>
              <a:rPr lang="en-US" sz="2000" b="1" dirty="0" smtClean="0">
                <a:solidFill>
                  <a:srgbClr val="00B050"/>
                </a:solidFill>
              </a:rPr>
              <a:t>288</a:t>
            </a:r>
            <a:r>
              <a:rPr lang="en-US" sz="2000" b="1" dirty="0" smtClean="0">
                <a:solidFill>
                  <a:srgbClr val="00B050"/>
                </a:solidFill>
              </a:rPr>
              <a:t>-095-730 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4000" y="2895600"/>
            <a:ext cx="6400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True or False: </a:t>
            </a:r>
            <a:r>
              <a:rPr lang="en-US" sz="2400" b="1" dirty="0" smtClean="0">
                <a:solidFill>
                  <a:srgbClr val="00B0F0"/>
                </a:solidFill>
              </a:rPr>
              <a:t>To </a:t>
            </a:r>
            <a:r>
              <a:rPr lang="en-US" sz="2400" b="1" dirty="0">
                <a:solidFill>
                  <a:srgbClr val="00B0F0"/>
                </a:solidFill>
              </a:rPr>
              <a:t>develop a secure system, one must consider not only key security goals (CIA</a:t>
            </a:r>
            <a:r>
              <a:rPr lang="en-US" sz="2400" b="1" dirty="0" smtClean="0">
                <a:solidFill>
                  <a:srgbClr val="00B0F0"/>
                </a:solidFill>
              </a:rPr>
              <a:t>), </a:t>
            </a:r>
            <a:r>
              <a:rPr lang="en-US" sz="2400" b="1" dirty="0">
                <a:solidFill>
                  <a:srgbClr val="00B0F0"/>
                </a:solidFill>
              </a:rPr>
              <a:t>but also how these goals relate to various states in which information resides and full range of available security measures.</a:t>
            </a:r>
          </a:p>
        </p:txBody>
      </p:sp>
    </p:spTree>
    <p:extLst>
      <p:ext uri="{BB962C8B-B14F-4D97-AF65-F5344CB8AC3E}">
        <p14:creationId xmlns:p14="http://schemas.microsoft.com/office/powerpoint/2010/main" val="44197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JSU 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01513" y="0"/>
            <a:ext cx="2642488" cy="1371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6629400" cy="1371600"/>
          </a:xfrm>
          <a:prstGeom prst="rect">
            <a:avLst/>
          </a:prstGeom>
          <a:gradFill flip="none" rotWithShape="1">
            <a:gsLst>
              <a:gs pos="50000">
                <a:srgbClr val="C0000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371600"/>
            <a:ext cx="8229600" cy="533400"/>
          </a:xfrm>
        </p:spPr>
        <p:txBody>
          <a:bodyPr>
            <a:noAutofit/>
          </a:bodyPr>
          <a:lstStyle/>
          <a:p>
            <a:pPr algn="l"/>
            <a:r>
              <a:rPr lang="en-US" altLang="en-US" sz="2400" b="1" dirty="0">
                <a:solidFill>
                  <a:schemeClr val="accent1"/>
                </a:solidFill>
                <a:latin typeface="Century" panose="02040604050505020304" pitchFamily="18" charset="0"/>
              </a:rPr>
              <a:t>Security Roles, Careers, and Professionals</a:t>
            </a:r>
            <a:endParaRPr lang="en-US" sz="2400" b="1" dirty="0">
              <a:solidFill>
                <a:schemeClr val="accent1"/>
              </a:solidFill>
              <a:latin typeface="Century" panose="02040604050505020304" pitchFamily="18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28600" y="381000"/>
            <a:ext cx="54102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en-US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Cyber Security 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7"/>
          <p:cNvSpPr txBox="1">
            <a:spLocks noChangeArrowheads="1"/>
          </p:cNvSpPr>
          <p:nvPr/>
        </p:nvSpPr>
        <p:spPr bwMode="auto">
          <a:xfrm>
            <a:off x="457200" y="1981200"/>
            <a:ext cx="73914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800" smtClean="0"/>
              <a:t>Security Roles, Careers, and Professionals (Information Security, 2016):</a:t>
            </a:r>
          </a:p>
          <a:p>
            <a:pPr lvl="1"/>
            <a:r>
              <a:rPr lang="en-US" altLang="en-US" sz="1800" smtClean="0"/>
              <a:t>Incident and Threat Managers, Forensics Experts</a:t>
            </a:r>
          </a:p>
          <a:p>
            <a:pPr lvl="2"/>
            <a:r>
              <a:rPr lang="en-US" altLang="en-US" sz="1800" smtClean="0"/>
              <a:t>Incident and/or Threat Manager</a:t>
            </a:r>
          </a:p>
          <a:p>
            <a:pPr lvl="2"/>
            <a:r>
              <a:rPr lang="en-US" altLang="en-US" sz="1800" smtClean="0"/>
              <a:t>Forensics-computer, mobile and network analyst</a:t>
            </a:r>
          </a:p>
          <a:p>
            <a:pPr lvl="2"/>
            <a:r>
              <a:rPr lang="en-US" altLang="en-US" sz="1800" smtClean="0"/>
              <a:t>Penetration Tester</a:t>
            </a:r>
          </a:p>
          <a:p>
            <a:pPr lvl="2"/>
            <a:r>
              <a:rPr lang="en-US" altLang="en-US" sz="1800" smtClean="0"/>
              <a:t>Business Continuity or Disaster Recovery</a:t>
            </a:r>
          </a:p>
          <a:p>
            <a:pPr lvl="1"/>
            <a:r>
              <a:rPr lang="en-US" altLang="en-US" sz="1800" smtClean="0"/>
              <a:t>Risk Analysts, Risk Managers</a:t>
            </a:r>
          </a:p>
          <a:p>
            <a:pPr lvl="2"/>
            <a:r>
              <a:rPr lang="en-US" altLang="en-US" sz="1800" smtClean="0"/>
              <a:t>Verification and Compliance</a:t>
            </a:r>
          </a:p>
          <a:p>
            <a:pPr lvl="2"/>
            <a:r>
              <a:rPr lang="en-US" altLang="en-US" sz="1800" smtClean="0"/>
              <a:t>Risk Analyst or Assessor</a:t>
            </a:r>
          </a:p>
          <a:p>
            <a:pPr lvl="2"/>
            <a:r>
              <a:rPr lang="en-US" altLang="en-US" sz="1800" smtClean="0"/>
              <a:t>Information Security Officer</a:t>
            </a:r>
          </a:p>
          <a:p>
            <a:pPr lvl="2"/>
            <a:r>
              <a:rPr lang="en-US" altLang="en-US" sz="1800" smtClean="0"/>
              <a:t>Auditor</a:t>
            </a:r>
          </a:p>
          <a:p>
            <a:pPr lvl="1"/>
            <a:r>
              <a:rPr lang="en-US" altLang="en-US" sz="1800" smtClean="0"/>
              <a:t>Policy Makers and Strategists</a:t>
            </a:r>
          </a:p>
          <a:p>
            <a:pPr lvl="2"/>
            <a:r>
              <a:rPr lang="en-US" altLang="en-US" sz="1800" smtClean="0"/>
              <a:t>Information Technology Security Officer  </a:t>
            </a:r>
          </a:p>
          <a:p>
            <a:pPr lvl="2"/>
            <a:r>
              <a:rPr lang="en-US" altLang="en-US" sz="1800" smtClean="0"/>
              <a:t>Chief Information Security Officer</a:t>
            </a:r>
          </a:p>
          <a:p>
            <a:pPr lvl="1">
              <a:buFont typeface="Arial" pitchFamily="34" charset="0"/>
              <a:buNone/>
            </a:pPr>
            <a:endParaRPr lang="en-US" altLang="en-US" sz="1600" smtClean="0"/>
          </a:p>
          <a:p>
            <a:pPr>
              <a:buFont typeface="Arial" pitchFamily="34" charset="0"/>
              <a:buNone/>
            </a:pPr>
            <a:endParaRPr lang="en-US" altLang="en-US" sz="1600" dirty="0">
              <a:solidFill>
                <a:srgbClr val="65AA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06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JSU 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01513" y="0"/>
            <a:ext cx="2642488" cy="1371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6629400" cy="1371600"/>
          </a:xfrm>
          <a:prstGeom prst="rect">
            <a:avLst/>
          </a:prstGeom>
          <a:gradFill flip="none" rotWithShape="1">
            <a:gsLst>
              <a:gs pos="50000">
                <a:srgbClr val="C0000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371600"/>
            <a:ext cx="8229600" cy="533400"/>
          </a:xfrm>
        </p:spPr>
        <p:txBody>
          <a:bodyPr>
            <a:noAutofit/>
          </a:bodyPr>
          <a:lstStyle/>
          <a:p>
            <a:pPr algn="l"/>
            <a:r>
              <a:rPr lang="en-US" altLang="en-US" sz="2400" b="1" dirty="0">
                <a:solidFill>
                  <a:schemeClr val="accent1"/>
                </a:solidFill>
                <a:latin typeface="Century" panose="02040604050505020304" pitchFamily="18" charset="0"/>
              </a:rPr>
              <a:t>Security Roles, Careers, and Professionals</a:t>
            </a:r>
            <a:endParaRPr lang="en-US" sz="2400" b="1" dirty="0">
              <a:solidFill>
                <a:schemeClr val="accent1"/>
              </a:solidFill>
              <a:latin typeface="Century" panose="02040604050505020304" pitchFamily="18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28600" y="381000"/>
            <a:ext cx="54102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en-US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Cyber Security 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7"/>
          <p:cNvSpPr txBox="1">
            <a:spLocks noChangeArrowheads="1"/>
          </p:cNvSpPr>
          <p:nvPr/>
        </p:nvSpPr>
        <p:spPr bwMode="auto">
          <a:xfrm>
            <a:off x="457200" y="1981200"/>
            <a:ext cx="78486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800" dirty="0" smtClean="0"/>
              <a:t>Security Roles, Careers, and Professionals (Information Security, 2016):</a:t>
            </a:r>
          </a:p>
          <a:p>
            <a:pPr lvl="1"/>
            <a:r>
              <a:rPr lang="en-US" altLang="en-US" sz="1800" dirty="0" smtClean="0"/>
              <a:t>Operations and Security Management</a:t>
            </a:r>
          </a:p>
          <a:p>
            <a:pPr lvl="2"/>
            <a:r>
              <a:rPr lang="en-US" altLang="en-US" sz="1800" dirty="0" smtClean="0"/>
              <a:t>Network or Systems Security Officer</a:t>
            </a:r>
          </a:p>
          <a:p>
            <a:pPr lvl="2"/>
            <a:r>
              <a:rPr lang="en-US" altLang="en-US" sz="1800" dirty="0" smtClean="0"/>
              <a:t>Information Security Officer or Manager</a:t>
            </a:r>
          </a:p>
          <a:p>
            <a:pPr lvl="1"/>
            <a:r>
              <a:rPr lang="en-US" altLang="en-US" sz="1800" dirty="0" smtClean="0"/>
              <a:t>Engineering, Architecture, and Design</a:t>
            </a:r>
          </a:p>
          <a:p>
            <a:pPr lvl="2"/>
            <a:r>
              <a:rPr lang="en-US" altLang="en-US" sz="1800" dirty="0" smtClean="0"/>
              <a:t>Architect, Designer or Developer</a:t>
            </a:r>
          </a:p>
          <a:p>
            <a:pPr lvl="2"/>
            <a:r>
              <a:rPr lang="en-US" altLang="en-US" sz="1800" dirty="0" smtClean="0"/>
              <a:t>Secure Coding</a:t>
            </a:r>
          </a:p>
          <a:p>
            <a:pPr lvl="2"/>
            <a:r>
              <a:rPr lang="en-US" altLang="en-US" sz="1800" dirty="0" smtClean="0"/>
              <a:t>Software Design and Development</a:t>
            </a:r>
          </a:p>
          <a:p>
            <a:pPr lvl="2"/>
            <a:r>
              <a:rPr lang="en-US" altLang="en-US" sz="1800" dirty="0" smtClean="0"/>
              <a:t>Security Tools</a:t>
            </a:r>
          </a:p>
          <a:p>
            <a:pPr lvl="2"/>
            <a:r>
              <a:rPr lang="en-US" altLang="en-US" sz="1800" dirty="0" smtClean="0"/>
              <a:t>Implementation</a:t>
            </a:r>
          </a:p>
          <a:p>
            <a:pPr lvl="1"/>
            <a:r>
              <a:rPr lang="en-US" altLang="en-US" sz="1800" dirty="0" smtClean="0"/>
              <a:t>Research</a:t>
            </a:r>
          </a:p>
          <a:p>
            <a:pPr lvl="2"/>
            <a:r>
              <a:rPr lang="en-US" altLang="en-US" sz="1800" dirty="0" smtClean="0"/>
              <a:t>Professor </a:t>
            </a:r>
          </a:p>
          <a:p>
            <a:pPr lvl="2"/>
            <a:r>
              <a:rPr lang="en-US" altLang="en-US" sz="1800" dirty="0" smtClean="0"/>
              <a:t>Security Researcher</a:t>
            </a:r>
          </a:p>
          <a:p>
            <a:pPr lvl="1"/>
            <a:r>
              <a:rPr lang="en-US" altLang="en-US" sz="1800" dirty="0" smtClean="0"/>
              <a:t>Education, Training, and Awareness</a:t>
            </a:r>
          </a:p>
          <a:p>
            <a:pPr lvl="2"/>
            <a:r>
              <a:rPr lang="en-US" altLang="en-US" sz="1800" dirty="0" smtClean="0"/>
              <a:t>Security Program Manager</a:t>
            </a:r>
          </a:p>
          <a:p>
            <a:pPr>
              <a:buFont typeface="Arial" pitchFamily="34" charset="0"/>
              <a:buNone/>
            </a:pPr>
            <a:endParaRPr lang="en-US" altLang="en-US" sz="1800" dirty="0">
              <a:solidFill>
                <a:srgbClr val="65AA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90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JSU 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01513" y="0"/>
            <a:ext cx="2642488" cy="1371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6629400" cy="1371600"/>
          </a:xfrm>
          <a:prstGeom prst="rect">
            <a:avLst/>
          </a:prstGeom>
          <a:gradFill flip="none" rotWithShape="1">
            <a:gsLst>
              <a:gs pos="50000">
                <a:srgbClr val="C0000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371600"/>
            <a:ext cx="8229600" cy="533400"/>
          </a:xfrm>
        </p:spPr>
        <p:txBody>
          <a:bodyPr>
            <a:noAutofit/>
          </a:bodyPr>
          <a:lstStyle/>
          <a:p>
            <a:pPr algn="l"/>
            <a:r>
              <a:rPr lang="en-US" altLang="en-US" sz="2400" b="1" dirty="0" smtClean="0">
                <a:solidFill>
                  <a:schemeClr val="accent1"/>
                </a:solidFill>
                <a:latin typeface="Century" panose="02040604050505020304" pitchFamily="18" charset="0"/>
              </a:rPr>
              <a:t>Organizations and Certifications</a:t>
            </a:r>
            <a:endParaRPr lang="en-US" sz="2400" b="1" dirty="0">
              <a:solidFill>
                <a:schemeClr val="accent1"/>
              </a:solidFill>
              <a:latin typeface="Century" panose="02040604050505020304" pitchFamily="18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28600" y="381000"/>
            <a:ext cx="54102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en-US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Cyber Security 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Rectangle 7"/>
          <p:cNvSpPr txBox="1">
            <a:spLocks noChangeArrowheads="1"/>
          </p:cNvSpPr>
          <p:nvPr/>
        </p:nvSpPr>
        <p:spPr bwMode="auto">
          <a:xfrm>
            <a:off x="407689" y="1981200"/>
            <a:ext cx="8229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altLang="en-US" sz="1800" smtClean="0"/>
              <a:t>Organizations</a:t>
            </a:r>
          </a:p>
          <a:p>
            <a:pPr lvl="1"/>
            <a:r>
              <a:rPr lang="en-US" altLang="en-US" sz="1600" smtClean="0"/>
              <a:t>(ISC)2: International Information Systems Security Certification Consortium</a:t>
            </a:r>
          </a:p>
          <a:p>
            <a:pPr lvl="1"/>
            <a:r>
              <a:rPr lang="en-US" altLang="en-US" sz="1800" smtClean="0"/>
              <a:t>ISSA: Information Systems Security Association</a:t>
            </a:r>
          </a:p>
          <a:p>
            <a:pPr lvl="1"/>
            <a:r>
              <a:rPr lang="en-US" altLang="en-US" sz="1800" smtClean="0"/>
              <a:t>OWASP: Open Web Application Security Project</a:t>
            </a:r>
          </a:p>
          <a:p>
            <a:pPr lvl="1"/>
            <a:r>
              <a:rPr lang="en-US" altLang="en-US" sz="1800" smtClean="0"/>
              <a:t>ISSA: Information Systems Security Association</a:t>
            </a:r>
          </a:p>
          <a:p>
            <a:pPr lvl="1"/>
            <a:r>
              <a:rPr lang="en-US" altLang="en-US" sz="1800" smtClean="0"/>
              <a:t>FIRST: Forum of Incident Response and Security Teams</a:t>
            </a:r>
          </a:p>
          <a:p>
            <a:pPr lvl="1"/>
            <a:r>
              <a:rPr lang="en-US" altLang="en-US" sz="1800" smtClean="0"/>
              <a:t>Center for Internet Security</a:t>
            </a:r>
          </a:p>
          <a:p>
            <a:pPr lvl="1"/>
            <a:r>
              <a:rPr lang="en-US" altLang="en-US" sz="1800" smtClean="0"/>
              <a:t>ISF: Information Security Forum</a:t>
            </a:r>
          </a:p>
          <a:p>
            <a:pPr lvl="1"/>
            <a:r>
              <a:rPr lang="en-US" altLang="en-US" sz="1800" smtClean="0"/>
              <a:t>National Association of ISACs</a:t>
            </a:r>
          </a:p>
          <a:p>
            <a:pPr lvl="1"/>
            <a:r>
              <a:rPr lang="en-US" altLang="en-US" sz="1800" smtClean="0"/>
              <a:t>Internet Security Alliance</a:t>
            </a:r>
          </a:p>
          <a:p>
            <a:pPr lvl="1"/>
            <a:r>
              <a:rPr lang="en-US" altLang="en-US" sz="1800" smtClean="0"/>
              <a:t>CSA: Cloud Security Alliance</a:t>
            </a:r>
          </a:p>
          <a:p>
            <a:pPr lvl="1"/>
            <a:r>
              <a:rPr lang="en-US" altLang="en-US" sz="1800" smtClean="0"/>
              <a:t>ISFS: Information Security and Forensics Society</a:t>
            </a:r>
          </a:p>
          <a:p>
            <a:pPr lvl="1"/>
            <a:endParaRPr lang="en-US" altLang="en-US" sz="1800" smtClean="0"/>
          </a:p>
          <a:p>
            <a:pPr>
              <a:buFont typeface="Arial" pitchFamily="34" charset="0"/>
              <a:buNone/>
            </a:pPr>
            <a:endParaRPr lang="en-US" altLang="en-US" sz="1800" smtClean="0"/>
          </a:p>
          <a:p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46951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JSU 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01513" y="0"/>
            <a:ext cx="2642488" cy="1371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6629400" cy="1371600"/>
          </a:xfrm>
          <a:prstGeom prst="rect">
            <a:avLst/>
          </a:prstGeom>
          <a:gradFill flip="none" rotWithShape="1">
            <a:gsLst>
              <a:gs pos="50000">
                <a:srgbClr val="C0000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371600"/>
            <a:ext cx="8229600" cy="533400"/>
          </a:xfrm>
        </p:spPr>
        <p:txBody>
          <a:bodyPr>
            <a:noAutofit/>
          </a:bodyPr>
          <a:lstStyle/>
          <a:p>
            <a:pPr algn="l"/>
            <a:r>
              <a:rPr lang="en-US" altLang="en-US" sz="2400" b="1" dirty="0" smtClean="0">
                <a:solidFill>
                  <a:schemeClr val="accent1"/>
                </a:solidFill>
                <a:latin typeface="Century" panose="02040604050505020304" pitchFamily="18" charset="0"/>
              </a:rPr>
              <a:t>Organizations and Certifications</a:t>
            </a:r>
            <a:endParaRPr lang="en-US" sz="2400" b="1" dirty="0">
              <a:solidFill>
                <a:schemeClr val="accent1"/>
              </a:solidFill>
              <a:latin typeface="Century" panose="02040604050505020304" pitchFamily="18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28600" y="381000"/>
            <a:ext cx="54102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en-US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Cyber Security 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Rectangle 7"/>
          <p:cNvSpPr txBox="1">
            <a:spLocks noChangeArrowheads="1"/>
          </p:cNvSpPr>
          <p:nvPr/>
        </p:nvSpPr>
        <p:spPr bwMode="auto">
          <a:xfrm>
            <a:off x="609600" y="2057400"/>
            <a:ext cx="8229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altLang="en-US" sz="1800" smtClean="0"/>
              <a:t>Certifications: </a:t>
            </a:r>
          </a:p>
          <a:p>
            <a:pPr lvl="1"/>
            <a:r>
              <a:rPr lang="en-US" altLang="en-US" sz="1600" smtClean="0"/>
              <a:t>Certified Information Systems Security Professional (CISSP), </a:t>
            </a:r>
          </a:p>
          <a:p>
            <a:pPr lvl="1"/>
            <a:r>
              <a:rPr lang="en-US" altLang="en-US" sz="1600" smtClean="0"/>
              <a:t>Certified Information Systems Auditor (CISA), </a:t>
            </a:r>
          </a:p>
          <a:p>
            <a:pPr lvl="1"/>
            <a:r>
              <a:rPr lang="en-US" altLang="en-US" sz="1600" smtClean="0"/>
              <a:t>Certified Information Security Manager (CISM), </a:t>
            </a:r>
          </a:p>
          <a:p>
            <a:pPr lvl="1"/>
            <a:r>
              <a:rPr lang="en-US" altLang="en-US" sz="1600" smtClean="0"/>
              <a:t>GIAC Security Essentials (GSEC), </a:t>
            </a:r>
          </a:p>
          <a:p>
            <a:pPr lvl="1"/>
            <a:r>
              <a:rPr lang="en-US" altLang="en-US" sz="1600" smtClean="0"/>
              <a:t>CompTIA Security +</a:t>
            </a:r>
          </a:p>
          <a:p>
            <a:pPr lvl="1"/>
            <a:r>
              <a:rPr lang="en-US" altLang="en-US" sz="1600" smtClean="0"/>
              <a:t>Certified Wireless Security Professional (CWSP)</a:t>
            </a:r>
          </a:p>
          <a:p>
            <a:pPr lvl="1"/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8097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JSU 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01513" y="0"/>
            <a:ext cx="2642488" cy="1371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6629400" cy="1371600"/>
          </a:xfrm>
          <a:prstGeom prst="rect">
            <a:avLst/>
          </a:prstGeom>
          <a:gradFill flip="none" rotWithShape="1">
            <a:gsLst>
              <a:gs pos="50000">
                <a:srgbClr val="C0000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76400"/>
            <a:ext cx="8229600" cy="533400"/>
          </a:xfrm>
        </p:spPr>
        <p:txBody>
          <a:bodyPr>
            <a:noAutofit/>
          </a:bodyPr>
          <a:lstStyle/>
          <a:p>
            <a:pPr algn="l"/>
            <a:r>
              <a:rPr lang="en-US" sz="2800" b="1" dirty="0" smtClean="0">
                <a:solidFill>
                  <a:srgbClr val="7030A0"/>
                </a:solidFill>
              </a:rPr>
              <a:t>In this lecture:</a:t>
            </a: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38400"/>
            <a:ext cx="8229600" cy="3810000"/>
          </a:xfrm>
        </p:spPr>
        <p:txBody>
          <a:bodyPr>
            <a:normAutofit fontScale="85000" lnSpcReduction="10000"/>
          </a:bodyPr>
          <a:lstStyle/>
          <a:p>
            <a:pPr fontAlgn="t"/>
            <a:r>
              <a:rPr lang="en-US" dirty="0"/>
              <a:t>Section 1:   What is Cybersecurity</a:t>
            </a:r>
          </a:p>
          <a:p>
            <a:r>
              <a:rPr lang="en-US" dirty="0"/>
              <a:t>Section 2:   Cybersecurity Implementation Approaches</a:t>
            </a:r>
          </a:p>
          <a:p>
            <a:r>
              <a:rPr lang="en-US" dirty="0"/>
              <a:t>Section 3:   10 Principles of Cyber Security</a:t>
            </a:r>
          </a:p>
          <a:p>
            <a:r>
              <a:rPr lang="en-US" dirty="0"/>
              <a:t>Section 4:   CIA Triad</a:t>
            </a:r>
          </a:p>
          <a:p>
            <a:r>
              <a:rPr lang="en-US" dirty="0"/>
              <a:t>Section 5:   CNSS Security Model</a:t>
            </a:r>
          </a:p>
          <a:p>
            <a:pPr fontAlgn="base"/>
            <a:r>
              <a:rPr lang="en-US" dirty="0"/>
              <a:t>Section 6:   Cybersecurity Roles and Careers </a:t>
            </a:r>
          </a:p>
          <a:p>
            <a:r>
              <a:rPr lang="en-US" dirty="0"/>
              <a:t>Section 7:   Professional Organizations and </a:t>
            </a:r>
            <a:r>
              <a:rPr lang="en-US" dirty="0" smtClean="0"/>
              <a:t>Certifications</a:t>
            </a:r>
            <a:endParaRPr lang="en-US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28600" y="381000"/>
            <a:ext cx="54102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en-US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Cyber Security 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9144000" cy="1143000"/>
            <a:chOff x="0" y="0"/>
            <a:chExt cx="9144000" cy="1143000"/>
          </a:xfrm>
        </p:grpSpPr>
        <p:pic>
          <p:nvPicPr>
            <p:cNvPr id="9" name="Picture 8" descr="JSU Logo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41927" y="0"/>
              <a:ext cx="2202073" cy="11430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0" y="0"/>
              <a:ext cx="7010400" cy="1143000"/>
            </a:xfrm>
            <a:prstGeom prst="rect">
              <a:avLst/>
            </a:prstGeom>
            <a:gradFill flip="none" rotWithShape="1">
              <a:gsLst>
                <a:gs pos="50000">
                  <a:srgbClr val="EA3A4B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Subtitle 2"/>
            <p:cNvSpPr txBox="1">
              <a:spLocks/>
            </p:cNvSpPr>
            <p:nvPr/>
          </p:nvSpPr>
          <p:spPr>
            <a:xfrm>
              <a:off x="228600" y="304800"/>
              <a:ext cx="5105400" cy="6096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/>
                  <a:ea typeface="+mn-ea"/>
                  <a:cs typeface="+mn-cs"/>
                </a:rPr>
                <a:t>Emergency Management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5" name="Picture 4" descr="JSU Picture.jpg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2" y="1"/>
            <a:ext cx="9144002" cy="6858000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-2" y="609600"/>
            <a:ext cx="9144000" cy="5029200"/>
          </a:xfrm>
          <a:prstGeom prst="rect">
            <a:avLst/>
          </a:prstGeom>
          <a:solidFill>
            <a:srgbClr val="C00000">
              <a:alpha val="70000"/>
            </a:srgb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7"/>
          <p:cNvSpPr txBox="1">
            <a:spLocks noChangeArrowheads="1"/>
          </p:cNvSpPr>
          <p:nvPr/>
        </p:nvSpPr>
        <p:spPr bwMode="auto">
          <a:xfrm>
            <a:off x="457198" y="1523999"/>
            <a:ext cx="8229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sz="1200" i="1" dirty="0" smtClean="0">
                <a:solidFill>
                  <a:schemeClr val="bg1"/>
                </a:solidFill>
              </a:rPr>
              <a:t>Cybersecurity Strategy and Implementation Plan (CSIP) for Federal Civilian Government [Letter to US Federal Government]. The White House, Washington,, DC.</a:t>
            </a:r>
          </a:p>
          <a:p>
            <a:pPr>
              <a:buFont typeface="Arial" pitchFamily="34" charset="0"/>
              <a:buNone/>
            </a:pPr>
            <a:endParaRPr lang="en-US" sz="1200" i="1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None/>
            </a:pPr>
            <a:r>
              <a:rPr lang="en-US" sz="1200" i="1" dirty="0" smtClean="0">
                <a:solidFill>
                  <a:schemeClr val="bg1"/>
                </a:solidFill>
              </a:rPr>
              <a:t>Department of Homeland Security, 1-50. Retrieved May 3, 2017.Donovan, S., &amp; Scott, T. (2015, October 30). </a:t>
            </a:r>
          </a:p>
          <a:p>
            <a:pPr>
              <a:buFont typeface="Arial" pitchFamily="34" charset="0"/>
              <a:buNone/>
            </a:pPr>
            <a:endParaRPr lang="en-US" sz="1200" i="1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None/>
            </a:pPr>
            <a:r>
              <a:rPr lang="en-US" sz="1200" i="1" dirty="0" smtClean="0">
                <a:solidFill>
                  <a:schemeClr val="bg1"/>
                </a:solidFill>
              </a:rPr>
              <a:t>Encyclopedia of United States National Security. doi:10.4135/9781412952446.n397National Initiative for Cybersecurity Careers and Studies (NICCS). (2016). Retrieved May 10, 2017, from </a:t>
            </a:r>
            <a:r>
              <a:rPr lang="en-US" sz="1200" i="1" dirty="0" smtClean="0">
                <a:solidFill>
                  <a:schemeClr val="bg1"/>
                </a:solidFill>
                <a:hlinkClick r:id="rId4"/>
              </a:rPr>
              <a:t>https://niccs.us-cert.gov/training/professional-certifications</a:t>
            </a:r>
            <a:endParaRPr lang="en-US" sz="1200" i="1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None/>
            </a:pPr>
            <a:endParaRPr lang="en-US" sz="1200" i="1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None/>
            </a:pPr>
            <a:r>
              <a:rPr lang="en-US" sz="1200" dirty="0" err="1" smtClean="0">
                <a:solidFill>
                  <a:schemeClr val="bg1"/>
                </a:solidFill>
              </a:rPr>
              <a:t>Maconachy</a:t>
            </a:r>
            <a:r>
              <a:rPr lang="en-US" sz="1200" dirty="0" smtClean="0">
                <a:solidFill>
                  <a:schemeClr val="bg1"/>
                </a:solidFill>
              </a:rPr>
              <a:t>, W. V., </a:t>
            </a:r>
            <a:r>
              <a:rPr lang="en-US" sz="1200" dirty="0" err="1" smtClean="0">
                <a:solidFill>
                  <a:schemeClr val="bg1"/>
                </a:solidFill>
              </a:rPr>
              <a:t>Schou</a:t>
            </a:r>
            <a:r>
              <a:rPr lang="en-US" sz="1200" dirty="0" smtClean="0">
                <a:solidFill>
                  <a:schemeClr val="bg1"/>
                </a:solidFill>
              </a:rPr>
              <a:t>, C. D., Ragsdale, D., &amp; Welch, D. (2016, May 4). </a:t>
            </a:r>
            <a:r>
              <a:rPr lang="en-US" sz="1200" i="1" dirty="0" smtClean="0">
                <a:solidFill>
                  <a:schemeClr val="bg1"/>
                </a:solidFill>
              </a:rPr>
              <a:t>A Model for Information Assurance: An Integrated Approach. Address presented at Proceedings of the 2001 IEEE Workshop on Information Assurance and Security in United States Military Academy, West Point, NY.</a:t>
            </a:r>
          </a:p>
          <a:p>
            <a:pPr>
              <a:buFont typeface="Arial" pitchFamily="34" charset="0"/>
              <a:buNone/>
            </a:pPr>
            <a:endParaRPr lang="en-US" sz="1200" i="1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None/>
            </a:pPr>
            <a:r>
              <a:rPr lang="en-US" sz="1200" i="1" dirty="0" smtClean="0">
                <a:solidFill>
                  <a:schemeClr val="bg1"/>
                </a:solidFill>
              </a:rPr>
              <a:t>National Security Agency (NSA). (2000).</a:t>
            </a:r>
          </a:p>
          <a:p>
            <a:pPr>
              <a:buFont typeface="Arial" pitchFamily="34" charset="0"/>
              <a:buNone/>
            </a:pPr>
            <a:endParaRPr lang="en-US" sz="1200" i="1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None/>
            </a:pPr>
            <a:r>
              <a:rPr lang="en-US" sz="1200" i="1" dirty="0" smtClean="0">
                <a:solidFill>
                  <a:schemeClr val="bg1"/>
                </a:solidFill>
              </a:rPr>
              <a:t>What are the career paths in the computer security field? (2011, May 12). Retrieved May 10, 2017, from </a:t>
            </a:r>
            <a:r>
              <a:rPr lang="en-US" sz="1200" i="1" dirty="0" smtClean="0">
                <a:solidFill>
                  <a:schemeClr val="bg1"/>
                </a:solidFill>
                <a:hlinkClick r:id="rId5"/>
              </a:rPr>
              <a:t>http://security.stackexchange.com/questions/3772/what-are-the-career-paths-in-the-computer-security-field</a:t>
            </a:r>
            <a:endParaRPr lang="en-US" sz="1200" i="1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None/>
            </a:pPr>
            <a:endParaRPr lang="en-US" sz="1200" i="1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None/>
            </a:pPr>
            <a:r>
              <a:rPr lang="en-US" sz="1200" i="1" dirty="0" smtClean="0">
                <a:solidFill>
                  <a:schemeClr val="bg1"/>
                </a:solidFill>
              </a:rPr>
              <a:t>Whitman, M. E., &amp; </a:t>
            </a:r>
            <a:r>
              <a:rPr lang="en-US" sz="1200" i="1" dirty="0" err="1" smtClean="0">
                <a:solidFill>
                  <a:schemeClr val="bg1"/>
                </a:solidFill>
              </a:rPr>
              <a:t>Mattord</a:t>
            </a:r>
            <a:r>
              <a:rPr lang="en-US" sz="1200" i="1" dirty="0" smtClean="0">
                <a:solidFill>
                  <a:schemeClr val="bg1"/>
                </a:solidFill>
              </a:rPr>
              <a:t>, H. J. (2016). Management of information security (5th ed.). Boston, MA: Cengage.</a:t>
            </a:r>
            <a:endParaRPr lang="en-US" altLang="en-US" sz="1200" dirty="0">
              <a:solidFill>
                <a:schemeClr val="bg1"/>
              </a:solidFill>
            </a:endParaRPr>
          </a:p>
        </p:txBody>
      </p:sp>
      <p:sp>
        <p:nvSpPr>
          <p:cNvPr id="15" name="Rectangle 4"/>
          <p:cNvSpPr txBox="1">
            <a:spLocks noChangeArrowheads="1"/>
          </p:cNvSpPr>
          <p:nvPr/>
        </p:nvSpPr>
        <p:spPr bwMode="auto">
          <a:xfrm>
            <a:off x="-533400" y="693737"/>
            <a:ext cx="9144000" cy="71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4488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all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References</a:t>
            </a:r>
            <a:endParaRPr kumimoji="0" lang="en-US" altLang="en-US" sz="4000" b="0" i="0" u="none" strike="noStrike" kern="1200" cap="all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52939162"/>
      </p:ext>
    </p:extLst>
  </p:cSld>
  <p:clrMapOvr>
    <a:masterClrMapping/>
  </p:clrMapOvr>
  <p:transition advTm="39301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JSU 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01513" y="0"/>
            <a:ext cx="2642488" cy="1371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6629400" cy="1371600"/>
          </a:xfrm>
          <a:prstGeom prst="rect">
            <a:avLst/>
          </a:prstGeom>
          <a:gradFill flip="none" rotWithShape="1">
            <a:gsLst>
              <a:gs pos="50000">
                <a:srgbClr val="C0000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76400"/>
            <a:ext cx="8229600" cy="533400"/>
          </a:xfrm>
        </p:spPr>
        <p:txBody>
          <a:bodyPr>
            <a:noAutofit/>
          </a:bodyPr>
          <a:lstStyle/>
          <a:p>
            <a:pPr algn="l"/>
            <a:r>
              <a:rPr lang="en-US" sz="2800" b="1" dirty="0" smtClean="0"/>
              <a:t>What is Cybersecurity? 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38400"/>
            <a:ext cx="8229600" cy="3810000"/>
          </a:xfrm>
        </p:spPr>
        <p:txBody>
          <a:bodyPr>
            <a:normAutofit/>
          </a:bodyPr>
          <a:lstStyle/>
          <a:p>
            <a:pPr fontAlgn="t"/>
            <a:r>
              <a:rPr lang="en-US" sz="2400" b="1" dirty="0" smtClean="0"/>
              <a:t>Cybersecurity</a:t>
            </a:r>
            <a:r>
              <a:rPr lang="en-US" sz="2400" dirty="0" smtClean="0"/>
              <a:t> is the body of technologies, processes and practices designed to </a:t>
            </a:r>
            <a:r>
              <a:rPr lang="en-US" sz="2400" b="1" dirty="0" smtClean="0"/>
              <a:t>PROTECT</a:t>
            </a:r>
            <a:r>
              <a:rPr lang="en-US" sz="2400" dirty="0" smtClean="0"/>
              <a:t> networks, computers, programs and data from attack, damage or unauthorized access. </a:t>
            </a:r>
            <a:endParaRPr lang="en-US" sz="2400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28600" y="381000"/>
            <a:ext cx="54102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en-US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Cyber Security 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88" y="4343400"/>
            <a:ext cx="2663982" cy="1790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4443413"/>
            <a:ext cx="2290571" cy="15906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516" y="4395425"/>
            <a:ext cx="2184883" cy="16386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62400" y="6292334"/>
            <a:ext cx="5105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http://</a:t>
            </a:r>
            <a:r>
              <a:rPr lang="en-US" sz="700" dirty="0" smtClean="0"/>
              <a:t>www.pixuffle.net/wp-content/uploads/2017/05/Disadvantages-of-computer-network.jpg</a:t>
            </a:r>
          </a:p>
          <a:p>
            <a:r>
              <a:rPr lang="en-US" sz="700" dirty="0" smtClean="0"/>
              <a:t>www.dell.com</a:t>
            </a:r>
          </a:p>
          <a:p>
            <a:r>
              <a:rPr lang="en-US" sz="700" dirty="0"/>
              <a:t>https://komputerupdate.com/wp-content/uploads/2017/05/komputerupdate.com_Mengenal-Apa-Itu-Software-Komputer.png</a:t>
            </a:r>
          </a:p>
        </p:txBody>
      </p:sp>
    </p:spTree>
    <p:extLst>
      <p:ext uri="{BB962C8B-B14F-4D97-AF65-F5344CB8AC3E}">
        <p14:creationId xmlns:p14="http://schemas.microsoft.com/office/powerpoint/2010/main" val="152121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JSU 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01513" y="0"/>
            <a:ext cx="2642488" cy="1371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6629400" cy="1371600"/>
          </a:xfrm>
          <a:prstGeom prst="rect">
            <a:avLst/>
          </a:prstGeom>
          <a:gradFill flip="none" rotWithShape="1">
            <a:gsLst>
              <a:gs pos="50000">
                <a:srgbClr val="C0000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76400"/>
            <a:ext cx="8229600" cy="533400"/>
          </a:xfrm>
        </p:spPr>
        <p:txBody>
          <a:bodyPr>
            <a:noAutofit/>
          </a:bodyPr>
          <a:lstStyle/>
          <a:p>
            <a:pPr algn="l"/>
            <a:r>
              <a:rPr lang="en-US" sz="2800" b="1" dirty="0" smtClean="0"/>
              <a:t>What is Cybersecurity? 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38400"/>
            <a:ext cx="8229600" cy="3810000"/>
          </a:xfrm>
        </p:spPr>
        <p:txBody>
          <a:bodyPr>
            <a:normAutofit fontScale="85000" lnSpcReduction="20000"/>
          </a:bodyPr>
          <a:lstStyle/>
          <a:p>
            <a:pPr fontAlgn="t"/>
            <a:r>
              <a:rPr lang="en-US" altLang="en-US" dirty="0"/>
              <a:t>The </a:t>
            </a:r>
            <a:r>
              <a:rPr lang="en-US" altLang="en-US" b="1" dirty="0"/>
              <a:t>prevention</a:t>
            </a:r>
            <a:r>
              <a:rPr lang="en-US" altLang="en-US" dirty="0"/>
              <a:t> of damage to, </a:t>
            </a:r>
            <a:r>
              <a:rPr lang="en-US" altLang="en-US" b="1" dirty="0"/>
              <a:t>unauthorized</a:t>
            </a:r>
            <a:r>
              <a:rPr lang="en-US" altLang="en-US" dirty="0"/>
              <a:t> use of, or </a:t>
            </a:r>
            <a:r>
              <a:rPr lang="en-US" altLang="en-US" b="1" dirty="0"/>
              <a:t>exploitation</a:t>
            </a:r>
            <a:r>
              <a:rPr lang="en-US" altLang="en-US" dirty="0"/>
              <a:t> of, and if needed, the </a:t>
            </a:r>
            <a:r>
              <a:rPr lang="en-US" altLang="en-US" b="1" dirty="0"/>
              <a:t>restoration</a:t>
            </a:r>
            <a:r>
              <a:rPr lang="en-US" altLang="en-US" dirty="0"/>
              <a:t> of electronic information and communications systems and the information contained therein to </a:t>
            </a:r>
            <a:r>
              <a:rPr lang="en-US" altLang="en-US" b="1" dirty="0"/>
              <a:t>ensure confidentiality, integrity, and availability</a:t>
            </a:r>
            <a:r>
              <a:rPr lang="en-US" altLang="en-US" dirty="0"/>
              <a:t>. Includes protection and restoration, when needed, of information networks and wireline, wireless, satellite, public safety answering points, and 911 communications systems and control </a:t>
            </a:r>
            <a:r>
              <a:rPr lang="en-US" altLang="en-US" dirty="0" smtClean="0"/>
              <a:t>systems</a:t>
            </a:r>
          </a:p>
          <a:p>
            <a:pPr marL="0" indent="0" fontAlgn="t">
              <a:buNone/>
            </a:pPr>
            <a:r>
              <a:rPr lang="en-US" altLang="en-US" b="1" dirty="0">
                <a:solidFill>
                  <a:schemeClr val="accent1"/>
                </a:solidFill>
              </a:rPr>
              <a:t> </a:t>
            </a:r>
            <a:r>
              <a:rPr lang="en-US" altLang="en-US" b="1" dirty="0" smtClean="0">
                <a:solidFill>
                  <a:schemeClr val="accent1"/>
                </a:solidFill>
              </a:rPr>
              <a:t>   </a:t>
            </a:r>
            <a:r>
              <a:rPr lang="en-US" altLang="en-US" sz="2000" b="1" dirty="0">
                <a:solidFill>
                  <a:schemeClr val="accent1"/>
                </a:solidFill>
              </a:rPr>
              <a:t>(</a:t>
            </a:r>
            <a:r>
              <a:rPr lang="en-US" altLang="en-US" sz="2000" b="1" dirty="0" smtClean="0">
                <a:solidFill>
                  <a:schemeClr val="accent1"/>
                </a:solidFill>
              </a:rPr>
              <a:t>National Infrastructure Protection Plan, Dept. of Homeland Security, </a:t>
            </a:r>
            <a:r>
              <a:rPr lang="en-US" altLang="en-US" sz="2000" b="1" dirty="0">
                <a:solidFill>
                  <a:schemeClr val="accent1"/>
                </a:solidFill>
              </a:rPr>
              <a:t>2011, p. D-2</a:t>
            </a:r>
            <a:r>
              <a:rPr lang="en-US" altLang="en-US" sz="2000" b="1" dirty="0" smtClean="0">
                <a:solidFill>
                  <a:schemeClr val="accent1"/>
                </a:solidFill>
              </a:rPr>
              <a:t>)</a:t>
            </a:r>
            <a:endParaRPr lang="en-US" altLang="en-US" b="1" dirty="0">
              <a:solidFill>
                <a:schemeClr val="accent1"/>
              </a:solidFill>
            </a:endParaRPr>
          </a:p>
          <a:p>
            <a:pPr fontAlgn="t"/>
            <a:endParaRPr lang="en-US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28600" y="381000"/>
            <a:ext cx="54102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en-US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Cyber Security 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497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JSU 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01513" y="0"/>
            <a:ext cx="2642488" cy="1371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6629400" cy="1371600"/>
          </a:xfrm>
          <a:prstGeom prst="rect">
            <a:avLst/>
          </a:prstGeom>
          <a:gradFill flip="none" rotWithShape="1">
            <a:gsLst>
              <a:gs pos="50000">
                <a:srgbClr val="C0000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76400"/>
            <a:ext cx="8229600" cy="533400"/>
          </a:xfrm>
        </p:spPr>
        <p:txBody>
          <a:bodyPr>
            <a:noAutofit/>
          </a:bodyPr>
          <a:lstStyle/>
          <a:p>
            <a:pPr algn="l"/>
            <a:r>
              <a:rPr lang="en-US" altLang="en-US" sz="2800" dirty="0" smtClean="0"/>
              <a:t>Cybersecurity Implementation Approaches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38400"/>
            <a:ext cx="8229600" cy="3810000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altLang="en-US" sz="1800" b="1" dirty="0">
                <a:solidFill>
                  <a:schemeClr val="accent1"/>
                </a:solidFill>
              </a:rPr>
              <a:t>The White House Cybersecurity Strategy &amp; Implementation Plan (CSIP) (2015</a:t>
            </a:r>
            <a:r>
              <a:rPr lang="en-US" altLang="en-US" sz="1800" b="1" dirty="0" smtClean="0">
                <a:solidFill>
                  <a:schemeClr val="accent1"/>
                </a:solidFill>
              </a:rPr>
              <a:t>):</a:t>
            </a:r>
          </a:p>
          <a:p>
            <a:pPr lvl="1"/>
            <a:r>
              <a:rPr lang="en-US" altLang="en-US" b="1" dirty="0" smtClean="0"/>
              <a:t>Prioritized Identification </a:t>
            </a:r>
            <a:r>
              <a:rPr lang="en-US" altLang="en-US" dirty="0" smtClean="0"/>
              <a:t>and </a:t>
            </a:r>
            <a:r>
              <a:rPr lang="en-US" altLang="en-US" b="1" dirty="0" smtClean="0"/>
              <a:t>Protection</a:t>
            </a:r>
            <a:endParaRPr lang="en-US" altLang="en-US" dirty="0" smtClean="0"/>
          </a:p>
          <a:p>
            <a:pPr lvl="1"/>
            <a:r>
              <a:rPr lang="en-US" altLang="en-US" b="1" dirty="0" smtClean="0"/>
              <a:t>Timely </a:t>
            </a:r>
            <a:r>
              <a:rPr lang="en-US" altLang="en-US" b="1" dirty="0"/>
              <a:t>Detection</a:t>
            </a:r>
            <a:r>
              <a:rPr lang="en-US" altLang="en-US" dirty="0"/>
              <a:t> and </a:t>
            </a:r>
            <a:r>
              <a:rPr lang="en-US" altLang="en-US" b="1" dirty="0"/>
              <a:t>Rapid Response </a:t>
            </a:r>
          </a:p>
          <a:p>
            <a:pPr lvl="1"/>
            <a:r>
              <a:rPr lang="en-US" altLang="en-US" b="1" dirty="0"/>
              <a:t>Rapid Recovery </a:t>
            </a:r>
            <a:r>
              <a:rPr lang="en-US" altLang="en-US" dirty="0"/>
              <a:t>and </a:t>
            </a:r>
            <a:r>
              <a:rPr lang="en-US" altLang="en-US" b="1" dirty="0"/>
              <a:t>Accelerated Adoption</a:t>
            </a:r>
            <a:endParaRPr lang="en-US" altLang="en-US" dirty="0"/>
          </a:p>
          <a:p>
            <a:pPr lvl="1"/>
            <a:r>
              <a:rPr lang="en-US" altLang="en-US" b="1" dirty="0"/>
              <a:t>Recruitment and Retention</a:t>
            </a:r>
            <a:r>
              <a:rPr lang="en-US" altLang="en-US" dirty="0"/>
              <a:t> of the </a:t>
            </a:r>
            <a:r>
              <a:rPr lang="en-US" altLang="en-US" b="1" dirty="0"/>
              <a:t>Cybersecurity Workforce</a:t>
            </a:r>
            <a:endParaRPr lang="en-US" altLang="en-US" dirty="0"/>
          </a:p>
          <a:p>
            <a:pPr lvl="1"/>
            <a:r>
              <a:rPr lang="en-US" altLang="en-US" b="1" dirty="0"/>
              <a:t>Efficient and Effective Acquisition and Deployment of Existing and Emerging Technology.</a:t>
            </a:r>
          </a:p>
          <a:p>
            <a:r>
              <a:rPr lang="en-US" altLang="en-US" sz="1800" b="1" dirty="0">
                <a:solidFill>
                  <a:schemeClr val="accent1"/>
                </a:solidFill>
              </a:rPr>
              <a:t>Organize the data based on:</a:t>
            </a:r>
          </a:p>
          <a:p>
            <a:pPr lvl="1"/>
            <a:r>
              <a:rPr lang="en-US" altLang="en-US" dirty="0"/>
              <a:t>Objectives: </a:t>
            </a:r>
            <a:r>
              <a:rPr lang="en-US" altLang="en-US" i="1" dirty="0"/>
              <a:t>“What do you need to achieve?”</a:t>
            </a:r>
          </a:p>
          <a:p>
            <a:pPr lvl="1"/>
            <a:r>
              <a:rPr lang="en-US" altLang="en-US" dirty="0"/>
              <a:t>Goals: </a:t>
            </a:r>
            <a:r>
              <a:rPr lang="en-US" altLang="en-US" i="1" dirty="0"/>
              <a:t>“How and Where should you focus your efforts to achieve those objectives.”</a:t>
            </a:r>
          </a:p>
          <a:p>
            <a:pPr fontAlgn="t"/>
            <a:endParaRPr lang="en-US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28600" y="381000"/>
            <a:ext cx="54102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en-US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Cyber Security 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077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JSU 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01513" y="0"/>
            <a:ext cx="2642488" cy="1371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6629400" cy="1371600"/>
          </a:xfrm>
          <a:prstGeom prst="rect">
            <a:avLst/>
          </a:prstGeom>
          <a:gradFill flip="none" rotWithShape="1">
            <a:gsLst>
              <a:gs pos="50000">
                <a:srgbClr val="C0000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52" y="1524000"/>
            <a:ext cx="8229600" cy="533400"/>
          </a:xfrm>
        </p:spPr>
        <p:txBody>
          <a:bodyPr>
            <a:noAutofit/>
          </a:bodyPr>
          <a:lstStyle/>
          <a:p>
            <a:pPr algn="l"/>
            <a:r>
              <a:rPr lang="en-US" altLang="en-US" sz="2800" b="1" dirty="0">
                <a:solidFill>
                  <a:srgbClr val="FF0000"/>
                </a:solidFill>
              </a:rPr>
              <a:t>10 Principles: </a:t>
            </a:r>
            <a:r>
              <a:rPr lang="en-US" altLang="en-US" sz="2800" b="1" dirty="0" smtClean="0">
                <a:solidFill>
                  <a:srgbClr val="FF0000"/>
                </a:solidFill>
              </a:rPr>
              <a:t/>
            </a:r>
            <a:br>
              <a:rPr lang="en-US" altLang="en-US" sz="2800" b="1" dirty="0" smtClean="0">
                <a:solidFill>
                  <a:srgbClr val="FF0000"/>
                </a:solidFill>
              </a:rPr>
            </a:br>
            <a:r>
              <a:rPr lang="en-US" altLang="en-US" sz="2800" b="1" dirty="0" smtClean="0">
                <a:solidFill>
                  <a:srgbClr val="FF0000"/>
                </a:solidFill>
              </a:rPr>
              <a:t>#1 </a:t>
            </a:r>
            <a:r>
              <a:rPr lang="en-US" altLang="en-US" sz="2800" b="1" dirty="0" smtClean="0">
                <a:solidFill>
                  <a:srgbClr val="00B0F0"/>
                </a:solidFill>
              </a:rPr>
              <a:t>Domain </a:t>
            </a:r>
            <a:r>
              <a:rPr lang="en-US" altLang="en-US" sz="2800" b="1" dirty="0">
                <a:solidFill>
                  <a:srgbClr val="00B0F0"/>
                </a:solidFill>
              </a:rPr>
              <a:t>Separation</a:t>
            </a:r>
            <a:endParaRPr lang="en-US" sz="2800" b="1" dirty="0">
              <a:solidFill>
                <a:srgbClr val="00B0F0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28600" y="381000"/>
            <a:ext cx="54102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en-US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Cyber Security 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05400" y="1447800"/>
            <a:ext cx="3775300" cy="51816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2438400"/>
            <a:ext cx="4038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t"/>
            <a:r>
              <a:rPr lang="en-US" sz="2000" dirty="0" smtClean="0">
                <a:latin typeface="Century" panose="02040604050505020304" pitchFamily="18" charset="0"/>
              </a:rPr>
              <a:t>Keeping the test data separate from the operational data is an example of domain separation.</a:t>
            </a:r>
          </a:p>
          <a:p>
            <a:pPr marL="0" indent="0" fontAlgn="t">
              <a:buNone/>
            </a:pPr>
            <a:endParaRPr lang="en-US" sz="2000" dirty="0" smtClean="0">
              <a:latin typeface="Century" panose="02040604050505020304" pitchFamily="18" charset="0"/>
            </a:endParaRPr>
          </a:p>
          <a:p>
            <a:pPr fontAlgn="t"/>
            <a:r>
              <a:rPr lang="en-US" sz="2000" dirty="0" smtClean="0">
                <a:latin typeface="Century" panose="02040604050505020304" pitchFamily="18" charset="0"/>
              </a:rPr>
              <a:t>Inside a computer system, there are also domains e.g. supervisor domain vs. user domain.</a:t>
            </a:r>
          </a:p>
          <a:p>
            <a:pPr marL="0" indent="0" fontAlgn="t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79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JSU 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01513" y="0"/>
            <a:ext cx="2642488" cy="1371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6629400" cy="1371600"/>
          </a:xfrm>
          <a:prstGeom prst="rect">
            <a:avLst/>
          </a:prstGeom>
          <a:gradFill flip="none" rotWithShape="1">
            <a:gsLst>
              <a:gs pos="50000">
                <a:srgbClr val="C0000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090" y="1524000"/>
            <a:ext cx="8229600" cy="533400"/>
          </a:xfrm>
        </p:spPr>
        <p:txBody>
          <a:bodyPr>
            <a:noAutofit/>
          </a:bodyPr>
          <a:lstStyle/>
          <a:p>
            <a:pPr algn="l"/>
            <a:r>
              <a:rPr lang="en-US" altLang="en-US" sz="2800" b="1" dirty="0">
                <a:solidFill>
                  <a:srgbClr val="FF0000"/>
                </a:solidFill>
              </a:rPr>
              <a:t>10 Principles: </a:t>
            </a:r>
            <a:r>
              <a:rPr lang="en-US" altLang="en-US" sz="2800" b="1" dirty="0" smtClean="0">
                <a:solidFill>
                  <a:srgbClr val="FF0000"/>
                </a:solidFill>
              </a:rPr>
              <a:t/>
            </a:r>
            <a:br>
              <a:rPr lang="en-US" altLang="en-US" sz="2800" b="1" dirty="0" smtClean="0">
                <a:solidFill>
                  <a:srgbClr val="FF0000"/>
                </a:solidFill>
              </a:rPr>
            </a:br>
            <a:r>
              <a:rPr lang="en-US" altLang="en-US" sz="2800" b="1" dirty="0" smtClean="0">
                <a:solidFill>
                  <a:srgbClr val="FF0000"/>
                </a:solidFill>
              </a:rPr>
              <a:t>#2 </a:t>
            </a:r>
            <a:r>
              <a:rPr lang="en-US" altLang="en-US" sz="2800" b="1" dirty="0" smtClean="0">
                <a:solidFill>
                  <a:srgbClr val="00B050"/>
                </a:solidFill>
              </a:rPr>
              <a:t>Process Isolation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28600" y="381000"/>
            <a:ext cx="54102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en-US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Cyber Security 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29200" y="1447799"/>
            <a:ext cx="3776472" cy="5184648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2438400"/>
            <a:ext cx="4038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t"/>
            <a:r>
              <a:rPr lang="en-US" sz="2000" dirty="0" smtClean="0">
                <a:latin typeface="Century" panose="02040604050505020304" pitchFamily="18" charset="0"/>
              </a:rPr>
              <a:t>Processes running in a computer have their own portion of memory called the address space.</a:t>
            </a:r>
          </a:p>
          <a:p>
            <a:pPr marL="0" indent="0" fontAlgn="t">
              <a:buNone/>
            </a:pPr>
            <a:endParaRPr lang="en-US" sz="2000" dirty="0" smtClean="0">
              <a:latin typeface="Century" panose="02040604050505020304" pitchFamily="18" charset="0"/>
            </a:endParaRPr>
          </a:p>
          <a:p>
            <a:pPr fontAlgn="t"/>
            <a:r>
              <a:rPr lang="en-US" sz="2000" dirty="0" smtClean="0">
                <a:latin typeface="Century" panose="02040604050505020304" pitchFamily="18" charset="0"/>
              </a:rPr>
              <a:t>The address space is an area of memory that only one running program can access.</a:t>
            </a:r>
          </a:p>
          <a:p>
            <a:pPr fontAlgn="t"/>
            <a:endParaRPr lang="en-US" sz="2000" dirty="0">
              <a:latin typeface="Century" panose="02040604050505020304" pitchFamily="18" charset="0"/>
            </a:endParaRPr>
          </a:p>
          <a:p>
            <a:pPr fontAlgn="t"/>
            <a:r>
              <a:rPr lang="en-US" sz="2000" dirty="0" smtClean="0">
                <a:latin typeface="Century" panose="02040604050505020304" pitchFamily="18" charset="0"/>
              </a:rPr>
              <a:t>If a word processor, a database and a browser are running on a computer, they run in different address spaces. This is done to ensure correct operation, security and protection.  </a:t>
            </a:r>
          </a:p>
          <a:p>
            <a:pPr fontAlgn="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70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JSU 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01513" y="0"/>
            <a:ext cx="2642488" cy="1371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6629400" cy="1371600"/>
          </a:xfrm>
          <a:prstGeom prst="rect">
            <a:avLst/>
          </a:prstGeom>
          <a:gradFill flip="none" rotWithShape="1">
            <a:gsLst>
              <a:gs pos="50000">
                <a:srgbClr val="C0000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600200"/>
            <a:ext cx="8229600" cy="533400"/>
          </a:xfrm>
        </p:spPr>
        <p:txBody>
          <a:bodyPr>
            <a:noAutofit/>
          </a:bodyPr>
          <a:lstStyle/>
          <a:p>
            <a:pPr algn="l"/>
            <a:r>
              <a:rPr lang="en-US" altLang="en-US" sz="2800" b="1" dirty="0">
                <a:solidFill>
                  <a:srgbClr val="FF0000"/>
                </a:solidFill>
              </a:rPr>
              <a:t>10 Principles: </a:t>
            </a:r>
            <a:r>
              <a:rPr lang="en-US" altLang="en-US" sz="2800" b="1" dirty="0" smtClean="0">
                <a:solidFill>
                  <a:srgbClr val="FF0000"/>
                </a:solidFill>
              </a:rPr>
              <a:t/>
            </a:r>
            <a:br>
              <a:rPr lang="en-US" altLang="en-US" sz="2800" b="1" dirty="0" smtClean="0">
                <a:solidFill>
                  <a:srgbClr val="FF0000"/>
                </a:solidFill>
              </a:rPr>
            </a:br>
            <a:r>
              <a:rPr lang="en-US" altLang="en-US" sz="2800" b="1" dirty="0" smtClean="0">
                <a:solidFill>
                  <a:srgbClr val="FF0000"/>
                </a:solidFill>
              </a:rPr>
              <a:t>#3 </a:t>
            </a:r>
            <a:r>
              <a:rPr lang="en-US" altLang="en-US" sz="2800" b="1" dirty="0" smtClean="0">
                <a:solidFill>
                  <a:srgbClr val="7030A0"/>
                </a:solidFill>
              </a:rPr>
              <a:t>Resource Encapsulation</a:t>
            </a: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28600" y="381000"/>
            <a:ext cx="54102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en-US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Cyber Security 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523999"/>
            <a:ext cx="3776472" cy="5148072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457200" y="2438400"/>
            <a:ext cx="4038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t"/>
            <a:r>
              <a:rPr lang="en-US" sz="2000" dirty="0" smtClean="0">
                <a:latin typeface="Century" panose="02040604050505020304" pitchFamily="18" charset="0"/>
              </a:rPr>
              <a:t>Encapsulation is an object oriented concept where all data and functions required to use the resource are packaged into a single self-contained component.</a:t>
            </a:r>
          </a:p>
          <a:p>
            <a:pPr marL="0" indent="0" fontAlgn="t">
              <a:buNone/>
            </a:pPr>
            <a:endParaRPr lang="en-US" sz="2000" dirty="0" smtClean="0">
              <a:latin typeface="Century" panose="02040604050505020304" pitchFamily="18" charset="0"/>
            </a:endParaRPr>
          </a:p>
          <a:p>
            <a:pPr fontAlgn="t"/>
            <a:r>
              <a:rPr lang="en-US" sz="2000" dirty="0" smtClean="0">
                <a:latin typeface="Century" panose="02040604050505020304" pitchFamily="18" charset="0"/>
              </a:rPr>
              <a:t>The goal is to only allow access or manipulation of the resource in the way the designer intended.</a:t>
            </a:r>
          </a:p>
          <a:p>
            <a:pPr marL="0" indent="0" fontAlgn="t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25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1561</Words>
  <Application>Microsoft Office PowerPoint</Application>
  <PresentationFormat>On-screen Show (4:3)</PresentationFormat>
  <Paragraphs>221</Paragraphs>
  <Slides>30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宋体</vt:lpstr>
      <vt:lpstr>Arial</vt:lpstr>
      <vt:lpstr>Calibri</vt:lpstr>
      <vt:lpstr>Century</vt:lpstr>
      <vt:lpstr>Century Gothic</vt:lpstr>
      <vt:lpstr>Lucida Sans Unicode</vt:lpstr>
      <vt:lpstr>SimHei</vt:lpstr>
      <vt:lpstr>Times New Roman</vt:lpstr>
      <vt:lpstr>Wingdings</vt:lpstr>
      <vt:lpstr>Office Theme</vt:lpstr>
      <vt:lpstr>PowerPoint Presentation</vt:lpstr>
      <vt:lpstr>Learning Objectives:</vt:lpstr>
      <vt:lpstr>In this lecture:</vt:lpstr>
      <vt:lpstr>What is Cybersecurity? </vt:lpstr>
      <vt:lpstr>What is Cybersecurity? </vt:lpstr>
      <vt:lpstr>Cybersecurity Implementation Approaches</vt:lpstr>
      <vt:lpstr>10 Principles:  #1 Domain Separation</vt:lpstr>
      <vt:lpstr>10 Principles:  #2 Process Isolation</vt:lpstr>
      <vt:lpstr>10 Principles:  #3 Resource Encapsulation</vt:lpstr>
      <vt:lpstr>10 Principles:  #4 Least Privilege</vt:lpstr>
      <vt:lpstr>10 Principles:  #5 Layering</vt:lpstr>
      <vt:lpstr>PowerPoint Presentation</vt:lpstr>
      <vt:lpstr>PowerPoint Presentation</vt:lpstr>
      <vt:lpstr>10 Principles:  #6 Abstraction</vt:lpstr>
      <vt:lpstr>10 Principles:  #7 Information Hiding</vt:lpstr>
      <vt:lpstr>10 Principles:  #8 Modularization</vt:lpstr>
      <vt:lpstr>PowerPoint Presentation</vt:lpstr>
      <vt:lpstr>10 Principles:  #9 Simplicity</vt:lpstr>
      <vt:lpstr>10 Principles:  #10 Minimization</vt:lpstr>
      <vt:lpstr>Properties of Information  </vt:lpstr>
      <vt:lpstr>C.I.A. Triad </vt:lpstr>
      <vt:lpstr>Committee on National Security Standards(CNSS) Model  </vt:lpstr>
      <vt:lpstr>Committee on National Security Standards(CNSS) Model  </vt:lpstr>
      <vt:lpstr>Committee on National Security Standards(CNSS) Model  </vt:lpstr>
      <vt:lpstr>PowerPoint Presentation</vt:lpstr>
      <vt:lpstr>Security Roles, Careers, and Professionals</vt:lpstr>
      <vt:lpstr>Security Roles, Careers, and Professionals</vt:lpstr>
      <vt:lpstr>Organizations and Certifications</vt:lpstr>
      <vt:lpstr>Organizations and Certifications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2017-07-02T04:51:38Z</dcterms:created>
  <dcterms:modified xsi:type="dcterms:W3CDTF">2017-07-05T05:04:58Z</dcterms:modified>
</cp:coreProperties>
</file>